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Lor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ora-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Lora-italic.fntdata"/><Relationship Id="rId10" Type="http://schemas.openxmlformats.org/officeDocument/2006/relationships/slide" Target="slides/slide6.xml"/><Relationship Id="rId32" Type="http://schemas.openxmlformats.org/officeDocument/2006/relationships/font" Target="fonts/Lora-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Lora-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tabeauty.com/blog/statistics/2017/09/08/meta-analysis.html" TargetMode="External"/><Relationship Id="rId3" Type="http://schemas.openxmlformats.org/officeDocument/2006/relationships/hyperlink" Target="https://hammock.glass/2017/11/26/fixed-effects-vs-random-effects-models/" TargetMode="External"/><Relationship Id="rId4" Type="http://schemas.openxmlformats.org/officeDocument/2006/relationships/hyperlink" Target="https://medium.com/@sincos600/%E9%96%B1%E8%AE%80meta-analysis%E7%A0%94%E7%A9%B6-%E4%BB%A5bcog2017stillbirth%E7%82%BA%E4%BE%8B-81d7b3576bb0"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tabeauty.com/blog/statistics/2017/09/08/meta-analysis.html" TargetMode="External"/><Relationship Id="rId3" Type="http://schemas.openxmlformats.org/officeDocument/2006/relationships/hyperlink" Target="https://hammock.glass/2017/11/26/fixed-effects-vs-random-effects-models/" TargetMode="External"/><Relationship Id="rId4" Type="http://schemas.openxmlformats.org/officeDocument/2006/relationships/hyperlink" Target="https://medium.com/@sincos600/%E9%96%B1%E8%AE%80meta-analysis%E7%A0%94%E7%A9%B6-%E4%BB%A5bcog2017stillbirth%E7%82%BA%E4%BE%8B-81d7b3576bb0"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59b94e1b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59b94e1b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db0d3516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db0d3516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db0d35162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db0d35162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db0d3516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db0d3516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9b94e1b2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9b94e1b2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dad9b9a8c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dad9b9a8c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db0d35162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db0d35162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a:t>
            </a:r>
            <a:endParaRPr/>
          </a:p>
          <a:p>
            <a:pPr indent="0" lvl="0" marL="0" rtl="0" algn="l">
              <a:spcBef>
                <a:spcPts val="0"/>
              </a:spcBef>
              <a:spcAft>
                <a:spcPts val="0"/>
              </a:spcAft>
              <a:buNone/>
            </a:pPr>
            <a:r>
              <a:rPr lang="en" u="sng">
                <a:solidFill>
                  <a:schemeClr val="hlink"/>
                </a:solidFill>
                <a:hlinkClick r:id="rId2"/>
              </a:rPr>
              <a:t>http://databeauty.com/blog/statistics/2017/09/08/meta-analysis.html</a:t>
            </a:r>
            <a:endParaRPr/>
          </a:p>
          <a:p>
            <a:pPr indent="0" lvl="0" marL="0" rtl="0" algn="l">
              <a:spcBef>
                <a:spcPts val="0"/>
              </a:spcBef>
              <a:spcAft>
                <a:spcPts val="0"/>
              </a:spcAft>
              <a:buNone/>
            </a:pPr>
            <a:r>
              <a:rPr lang="en" u="sng">
                <a:solidFill>
                  <a:schemeClr val="hlink"/>
                </a:solidFill>
                <a:hlinkClick r:id="rId3"/>
              </a:rPr>
              <a:t>https://hammock.glass/2017/11/26/fixed-effects-vs-random-effects-models/</a:t>
            </a:r>
            <a:endParaRPr/>
          </a:p>
          <a:p>
            <a:pPr indent="0" lvl="0" marL="0" rtl="0" algn="l">
              <a:spcBef>
                <a:spcPts val="0"/>
              </a:spcBef>
              <a:spcAft>
                <a:spcPts val="0"/>
              </a:spcAft>
              <a:buNone/>
            </a:pPr>
            <a:r>
              <a:rPr lang="en" u="sng">
                <a:solidFill>
                  <a:schemeClr val="hlink"/>
                </a:solidFill>
                <a:hlinkClick r:id="rId4"/>
              </a:rPr>
              <a:t>https://medium.com/@sincos600/%E9%96%B1%E8%AE%80meta-analysis%E7%A0%94%E7%A9%B6-%E4%BB%A5bcog2017stillbirth%E7%82%BA%E4%BE%8B-81d7b3576bb0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db0d35162_7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db0d35162_7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a:t>
            </a:r>
            <a:endParaRPr/>
          </a:p>
          <a:p>
            <a:pPr indent="0" lvl="0" marL="0" rtl="0" algn="l">
              <a:spcBef>
                <a:spcPts val="0"/>
              </a:spcBef>
              <a:spcAft>
                <a:spcPts val="0"/>
              </a:spcAft>
              <a:buNone/>
            </a:pPr>
            <a:r>
              <a:rPr lang="en" u="sng">
                <a:solidFill>
                  <a:schemeClr val="hlink"/>
                </a:solidFill>
                <a:hlinkClick r:id="rId2"/>
              </a:rPr>
              <a:t>http://databeauty.com/blog/statistics/2017/09/08/meta-analysis.html</a:t>
            </a:r>
            <a:endParaRPr/>
          </a:p>
          <a:p>
            <a:pPr indent="0" lvl="0" marL="0" rtl="0" algn="l">
              <a:spcBef>
                <a:spcPts val="0"/>
              </a:spcBef>
              <a:spcAft>
                <a:spcPts val="0"/>
              </a:spcAft>
              <a:buNone/>
            </a:pPr>
            <a:r>
              <a:rPr lang="en" u="sng">
                <a:solidFill>
                  <a:schemeClr val="hlink"/>
                </a:solidFill>
                <a:hlinkClick r:id="rId3"/>
              </a:rPr>
              <a:t>https://hammock.glass/2017/11/26/fixed-effects-vs-random-effects-models/</a:t>
            </a:r>
            <a:endParaRPr/>
          </a:p>
          <a:p>
            <a:pPr indent="0" lvl="0" marL="0" rtl="0" algn="l">
              <a:spcBef>
                <a:spcPts val="0"/>
              </a:spcBef>
              <a:spcAft>
                <a:spcPts val="0"/>
              </a:spcAft>
              <a:buNone/>
            </a:pPr>
            <a:r>
              <a:rPr lang="en" u="sng">
                <a:solidFill>
                  <a:schemeClr val="hlink"/>
                </a:solidFill>
                <a:hlinkClick r:id="rId4"/>
              </a:rPr>
              <a:t>https://medium.com/@sincos600/%E9%96%B1%E8%AE%80meta-analysis%E7%A0%94%E7%A9%B6-%E4%BB%A5bcog2017stillbirth%E7%82%BA%E4%BE%8B-81d7b3576bb0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dad9b9a8c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dad9b9a8c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db0d35162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db0d35162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da60850b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da60850b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3rd model is DID. Within the framework of natural science, two identical New York Cities, one having Uber/Lyft in it and the other not, are needed to strictly prove the causal effect of Uber/Lyft on parking violations. However, these</a:t>
            </a:r>
            <a:r>
              <a:rPr lang="en">
                <a:solidFill>
                  <a:schemeClr val="dk1"/>
                </a:solidFill>
              </a:rPr>
              <a:t> are</a:t>
            </a:r>
            <a:r>
              <a:rPr lang="en">
                <a:solidFill>
                  <a:schemeClr val="dk1"/>
                </a:solidFill>
              </a:rPr>
              <a:t> almost impossible </a:t>
            </a:r>
            <a:r>
              <a:rPr lang="en">
                <a:solidFill>
                  <a:schemeClr val="dk1"/>
                </a:solidFill>
              </a:rPr>
              <a:t>to be found </a:t>
            </a:r>
            <a:r>
              <a:rPr lang="en">
                <a:solidFill>
                  <a:schemeClr val="dk1"/>
                </a:solidFill>
              </a:rPr>
              <a:t>in social science research. Consequently, DID was applied, which aims to find highly homogenous objects P and S to mimic the control and treatment groups. As shown here, the causal effect brought by the difference of treatment is P2 - Q.</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db0d35162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5db0d3516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db0d35162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db0d35162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Cross-clustering was applied to find homogeneous taxi zones. On the one hand, we used the number of parking tickets in 2014, which had not been affected by Uber/Lyft. On the other hand, we clustered with 5 additional datasets just introduced above, which describe the taxi zones from other aspects. We picked over 900 pairs that always belong to the same clusters under both views as homogeneous taxi zones.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dad9b9a8c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dad9b9a8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see one example: Flatiron and Midtown Center.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dad9b9a8c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dad9b9a8c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blue lines show their similarity in parking tickets in 2014. Also, a</a:t>
            </a:r>
            <a:r>
              <a:rPr lang="en">
                <a:solidFill>
                  <a:schemeClr val="dk1"/>
                </a:solidFill>
              </a:rPr>
              <a:t>s you can see from the right table, some major features are very similar. These prove their similarity.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dad9b9a8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dad9b9a8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More than that, the treatment effects brought by Uber/Lyft, the green lines, are quite different. The trips in Midtown Center are almost twice the trips in Flatiron from 2015 to 2018. So it is perfect to use DID to estimate the causal effect. We got similarity, and we got some differences.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db39e866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db39e866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Based on these 900 pairs, we know the average causal intensity is: </a:t>
            </a:r>
            <a:r>
              <a:rPr b="1" lang="en">
                <a:solidFill>
                  <a:schemeClr val="dk1"/>
                </a:solidFill>
              </a:rPr>
              <a:t>1 parking ticket will be decreased with every 224 Uber or Lyft trips increasing</a:t>
            </a:r>
            <a:r>
              <a:rPr lang="en">
                <a:solidFill>
                  <a:schemeClr val="dk1"/>
                </a:solidFill>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db0d3516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db0d3516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9b94e1b2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9b94e1b2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9b94e1b2a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59b94e1b2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da60850b5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5da60850b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da8fafbc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da8fafbc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9b94e1b2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9b94e1b2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from surveys of both drivers and passengers - looked at aspects such as </a:t>
            </a:r>
            <a:endParaRPr/>
          </a:p>
          <a:p>
            <a:pPr indent="0" lvl="0" marL="0" rtl="0" algn="l">
              <a:spcBef>
                <a:spcPts val="0"/>
              </a:spcBef>
              <a:spcAft>
                <a:spcPts val="0"/>
              </a:spcAft>
              <a:buNone/>
            </a:pPr>
            <a:r>
              <a:rPr lang="en"/>
              <a:t>Can be logically inferred from his results that TNC helps in reducing vehicle traffic, parking demand and violations.</a:t>
            </a:r>
            <a:endParaRPr/>
          </a:p>
          <a:p>
            <a:pPr indent="0" lvl="0" marL="0" rtl="0" algn="l">
              <a:spcBef>
                <a:spcPts val="0"/>
              </a:spcBef>
              <a:spcAft>
                <a:spcPts val="0"/>
              </a:spcAft>
              <a:buNone/>
            </a:pPr>
            <a:r>
              <a:rPr lang="en"/>
              <a:t>Variation of character within NY - mostly residential in SI, largely commercial in Manhattan</a:t>
            </a:r>
            <a:endParaRPr/>
          </a:p>
          <a:p>
            <a:pPr indent="0" lvl="0" marL="0" rtl="0" algn="l">
              <a:spcBef>
                <a:spcPts val="0"/>
              </a:spcBef>
              <a:spcAft>
                <a:spcPts val="0"/>
              </a:spcAft>
              <a:buNone/>
            </a:pPr>
            <a:r>
              <a:rPr lang="en"/>
              <a:t>Parking and tickets could be correlated</a:t>
            </a:r>
            <a:endParaRPr/>
          </a:p>
          <a:p>
            <a:pPr indent="0" lvl="0" marL="0" rtl="0" algn="l">
              <a:spcBef>
                <a:spcPts val="0"/>
              </a:spcBef>
              <a:spcAft>
                <a:spcPts val="0"/>
              </a:spcAft>
              <a:buNone/>
            </a:pPr>
            <a:r>
              <a:rPr lang="en"/>
              <a:t>Future work - information about vehicle owners - like location / income etc.</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db0d3516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db0d3516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80 - related to private vehicles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db0d3516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db0d3516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db0d35162_7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db0d35162_7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50" name="Shape 50"/>
        <p:cNvGrpSpPr/>
        <p:nvPr/>
      </p:nvGrpSpPr>
      <p:grpSpPr>
        <a:xfrm>
          <a:off x="0" y="0"/>
          <a:ext cx="0" cy="0"/>
          <a:chOff x="0" y="0"/>
          <a:chExt cx="0" cy="0"/>
        </a:xfrm>
      </p:grpSpPr>
      <p:sp>
        <p:nvSpPr>
          <p:cNvPr id="51" name="Google Shape;51;p13"/>
          <p:cNvSpPr txBox="1"/>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t/>
            </a:r>
            <a:endParaRPr b="0" i="0" sz="500" u="none" cap="none" strike="noStrike">
              <a:solidFill>
                <a:srgbClr val="3F3F3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4.gif"/><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7.jpg"/><Relationship Id="rId5"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6.jpg"/><Relationship Id="rId5" Type="http://schemas.openxmlformats.org/officeDocument/2006/relationships/image" Target="../media/image5.png"/><Relationship Id="rId6" Type="http://schemas.openxmlformats.org/officeDocument/2006/relationships/image" Target="../media/image26.jpg"/><Relationship Id="rId7"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jpg"/><Relationship Id="rId5" Type="http://schemas.openxmlformats.org/officeDocument/2006/relationships/image" Target="../media/image5.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7.png"/><Relationship Id="rId7"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31.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scholar.google.com/scholar?cluster=3291646864450231366&amp;hl=en&amp;as_sdt=5,33" TargetMode="External"/><Relationship Id="rId5" Type="http://schemas.openxmlformats.org/officeDocument/2006/relationships/hyperlink" Target="https://scholar.google.com/scholar?cluster=3291646864450231366&amp;hl=en&amp;as_sdt=5,33" TargetMode="External"/><Relationship Id="rId6" Type="http://schemas.openxmlformats.org/officeDocument/2006/relationships/image" Target="../media/image20.png"/><Relationship Id="rId7" Type="http://schemas.openxmlformats.org/officeDocument/2006/relationships/hyperlink" Target="https://scholar.google.com/scholar?cluster=3291646864450231366&amp;hl=en&amp;as_sdt=5,3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gif"/><Relationship Id="rId4" Type="http://schemas.openxmlformats.org/officeDocument/2006/relationships/image" Target="../media/image14.gif"/><Relationship Id="rId5"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4"/>
          <p:cNvSpPr txBox="1"/>
          <p:nvPr>
            <p:ph type="ctrTitle"/>
          </p:nvPr>
        </p:nvSpPr>
        <p:spPr>
          <a:xfrm>
            <a:off x="327325" y="1286575"/>
            <a:ext cx="5536200" cy="86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Do Uber/Lyft Reduce Parking Violations in New York City?</a:t>
            </a:r>
            <a:endParaRPr sz="3000">
              <a:solidFill>
                <a:srgbClr val="FFFFFF"/>
              </a:solidFill>
            </a:endParaRPr>
          </a:p>
        </p:txBody>
      </p:sp>
      <p:sp>
        <p:nvSpPr>
          <p:cNvPr id="57" name="Google Shape;57;p14"/>
          <p:cNvSpPr txBox="1"/>
          <p:nvPr>
            <p:ph idx="1" type="subTitle"/>
          </p:nvPr>
        </p:nvSpPr>
        <p:spPr>
          <a:xfrm>
            <a:off x="623450" y="2571750"/>
            <a:ext cx="2944200" cy="1489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FFFFFF"/>
                </a:solidFill>
              </a:rPr>
              <a:t>Team Members:</a:t>
            </a:r>
            <a:endParaRPr b="1" sz="1200">
              <a:solidFill>
                <a:srgbClr val="FFFFFF"/>
              </a:solidFill>
            </a:endParaRPr>
          </a:p>
          <a:p>
            <a:pPr indent="0" lvl="0" marL="457200" rtl="0" algn="l">
              <a:lnSpc>
                <a:spcPct val="150000"/>
              </a:lnSpc>
              <a:spcBef>
                <a:spcPts val="0"/>
              </a:spcBef>
              <a:spcAft>
                <a:spcPts val="0"/>
              </a:spcAft>
              <a:buNone/>
            </a:pPr>
            <a:r>
              <a:rPr b="1" lang="en" sz="1200">
                <a:solidFill>
                  <a:srgbClr val="FFFFFF"/>
                </a:solidFill>
              </a:rPr>
              <a:t>Junjie Cai</a:t>
            </a:r>
            <a:endParaRPr b="1" sz="1200">
              <a:solidFill>
                <a:srgbClr val="FFFFFF"/>
              </a:solidFill>
            </a:endParaRPr>
          </a:p>
          <a:p>
            <a:pPr indent="0" lvl="0" marL="457200" rtl="0" algn="l">
              <a:lnSpc>
                <a:spcPct val="150000"/>
              </a:lnSpc>
              <a:spcBef>
                <a:spcPts val="0"/>
              </a:spcBef>
              <a:spcAft>
                <a:spcPts val="0"/>
              </a:spcAft>
              <a:buNone/>
            </a:pPr>
            <a:r>
              <a:rPr b="1" lang="en" sz="1200">
                <a:solidFill>
                  <a:srgbClr val="FFFFFF"/>
                </a:solidFill>
              </a:rPr>
              <a:t>Junru Lu </a:t>
            </a:r>
            <a:endParaRPr b="1" sz="1200">
              <a:solidFill>
                <a:srgbClr val="FFFFFF"/>
              </a:solidFill>
            </a:endParaRPr>
          </a:p>
          <a:p>
            <a:pPr indent="0" lvl="0" marL="457200" rtl="0" algn="l">
              <a:lnSpc>
                <a:spcPct val="150000"/>
              </a:lnSpc>
              <a:spcBef>
                <a:spcPts val="0"/>
              </a:spcBef>
              <a:spcAft>
                <a:spcPts val="0"/>
              </a:spcAft>
              <a:buNone/>
            </a:pPr>
            <a:r>
              <a:rPr b="1" lang="en" sz="1200">
                <a:solidFill>
                  <a:srgbClr val="FFFFFF"/>
                </a:solidFill>
              </a:rPr>
              <a:t>Pranay Anchan</a:t>
            </a:r>
            <a:endParaRPr b="1" sz="1200">
              <a:solidFill>
                <a:srgbClr val="FFFFFF"/>
              </a:solidFill>
            </a:endParaRPr>
          </a:p>
          <a:p>
            <a:pPr indent="0" lvl="0" marL="457200" rtl="0" algn="l">
              <a:lnSpc>
                <a:spcPct val="150000"/>
              </a:lnSpc>
              <a:spcBef>
                <a:spcPts val="0"/>
              </a:spcBef>
              <a:spcAft>
                <a:spcPts val="0"/>
              </a:spcAft>
              <a:buNone/>
            </a:pPr>
            <a:r>
              <a:rPr b="1" lang="en" sz="1200">
                <a:solidFill>
                  <a:srgbClr val="FFFFFF"/>
                </a:solidFill>
              </a:rPr>
              <a:t>Shijia Gu</a:t>
            </a:r>
            <a:endParaRPr b="1" sz="1200">
              <a:solidFill>
                <a:srgbClr val="FFFFFF"/>
              </a:solidFill>
            </a:endParaRPr>
          </a:p>
          <a:p>
            <a:pPr indent="0" lvl="0" marL="457200" rtl="0" algn="l">
              <a:lnSpc>
                <a:spcPct val="150000"/>
              </a:lnSpc>
              <a:spcBef>
                <a:spcPts val="0"/>
              </a:spcBef>
              <a:spcAft>
                <a:spcPts val="0"/>
              </a:spcAft>
              <a:buNone/>
            </a:pPr>
            <a:r>
              <a:rPr b="1" lang="en" sz="1200">
                <a:solidFill>
                  <a:srgbClr val="FFFFFF"/>
                </a:solidFill>
              </a:rPr>
              <a:t>Yuxuan Wang</a:t>
            </a:r>
            <a:endParaRPr b="1" sz="1200">
              <a:solidFill>
                <a:srgbClr val="FFFFFF"/>
              </a:solidFill>
            </a:endParaRPr>
          </a:p>
          <a:p>
            <a:pPr indent="0" lvl="0" marL="0" rtl="0" algn="ctr">
              <a:spcBef>
                <a:spcPts val="0"/>
              </a:spcBef>
              <a:spcAft>
                <a:spcPts val="0"/>
              </a:spcAft>
              <a:buNone/>
            </a:pPr>
            <a:r>
              <a:t/>
            </a:r>
            <a:endParaRPr/>
          </a:p>
        </p:txBody>
      </p:sp>
      <p:pic>
        <p:nvPicPr>
          <p:cNvPr id="58" name="Google Shape;58;p14"/>
          <p:cNvPicPr preferRelativeResize="0"/>
          <p:nvPr/>
        </p:nvPicPr>
        <p:blipFill rotWithShape="1">
          <a:blip r:embed="rId4">
            <a:alphaModFix/>
          </a:blip>
          <a:srcRect b="0" l="25882" r="26007" t="0"/>
          <a:stretch/>
        </p:blipFill>
        <p:spPr>
          <a:xfrm>
            <a:off x="6067650" y="0"/>
            <a:ext cx="3076350" cy="5096750"/>
          </a:xfrm>
          <a:prstGeom prst="rect">
            <a:avLst/>
          </a:prstGeom>
          <a:noFill/>
          <a:ln>
            <a:noFill/>
          </a:ln>
        </p:spPr>
      </p:pic>
      <p:sp>
        <p:nvSpPr>
          <p:cNvPr id="59" name="Google Shape;59;p14"/>
          <p:cNvSpPr txBox="1"/>
          <p:nvPr>
            <p:ph idx="1" type="subTitle"/>
          </p:nvPr>
        </p:nvSpPr>
        <p:spPr>
          <a:xfrm>
            <a:off x="2996075" y="2571750"/>
            <a:ext cx="2944200" cy="1489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FFFFFF"/>
                </a:solidFill>
              </a:rPr>
              <a:t>Mentor:</a:t>
            </a:r>
            <a:endParaRPr b="1" sz="1200">
              <a:solidFill>
                <a:srgbClr val="FFFFFF"/>
              </a:solidFill>
            </a:endParaRPr>
          </a:p>
          <a:p>
            <a:pPr indent="457200" lvl="0" marL="0" rtl="0" algn="l">
              <a:lnSpc>
                <a:spcPct val="150000"/>
              </a:lnSpc>
              <a:spcBef>
                <a:spcPts val="0"/>
              </a:spcBef>
              <a:spcAft>
                <a:spcPts val="0"/>
              </a:spcAft>
              <a:buNone/>
            </a:pPr>
            <a:r>
              <a:rPr b="1" lang="en" sz="1200">
                <a:solidFill>
                  <a:srgbClr val="FFFFFF"/>
                </a:solidFill>
              </a:rPr>
              <a:t>Prof. Zhan Guo</a:t>
            </a:r>
            <a:endParaRPr b="1" sz="1200">
              <a:solidFill>
                <a:srgbClr val="FFFFFF"/>
              </a:solidFill>
            </a:endParaRPr>
          </a:p>
          <a:p>
            <a:pPr indent="0" lvl="0" marL="0" rtl="0" algn="ctr">
              <a:spcBef>
                <a:spcPts val="0"/>
              </a:spcBef>
              <a:spcAft>
                <a:spcPts val="0"/>
              </a:spcAft>
              <a:buNone/>
            </a:pPr>
            <a:r>
              <a:t/>
            </a:r>
            <a:endParaRPr/>
          </a:p>
        </p:txBody>
      </p:sp>
      <p:pic>
        <p:nvPicPr>
          <p:cNvPr id="60" name="Google Shape;60;p14"/>
          <p:cNvPicPr preferRelativeResize="0"/>
          <p:nvPr/>
        </p:nvPicPr>
        <p:blipFill>
          <a:blip r:embed="rId5">
            <a:alphaModFix/>
          </a:blip>
          <a:stretch>
            <a:fillRect/>
          </a:stretch>
        </p:blipFill>
        <p:spPr>
          <a:xfrm>
            <a:off x="76198" y="4694475"/>
            <a:ext cx="2273300" cy="37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3"/>
          <p:cNvSpPr/>
          <p:nvPr/>
        </p:nvSpPr>
        <p:spPr>
          <a:xfrm>
            <a:off x="553350" y="468700"/>
            <a:ext cx="62829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Data Data Description - Additional Data</a:t>
            </a:r>
            <a:endParaRPr b="1" sz="2100"/>
          </a:p>
        </p:txBody>
      </p:sp>
      <p:sp>
        <p:nvSpPr>
          <p:cNvPr id="168" name="Google Shape;168;p23"/>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69" name="Google Shape;169;p23"/>
          <p:cNvPicPr preferRelativeResize="0"/>
          <p:nvPr/>
        </p:nvPicPr>
        <p:blipFill>
          <a:blip r:embed="rId3">
            <a:alphaModFix/>
          </a:blip>
          <a:stretch>
            <a:fillRect/>
          </a:stretch>
        </p:blipFill>
        <p:spPr>
          <a:xfrm>
            <a:off x="584700" y="4886200"/>
            <a:ext cx="717600" cy="149850"/>
          </a:xfrm>
          <a:prstGeom prst="rect">
            <a:avLst/>
          </a:prstGeom>
          <a:noFill/>
          <a:ln>
            <a:noFill/>
          </a:ln>
        </p:spPr>
      </p:pic>
      <p:pic>
        <p:nvPicPr>
          <p:cNvPr id="170" name="Google Shape;170;p23"/>
          <p:cNvPicPr preferRelativeResize="0"/>
          <p:nvPr/>
        </p:nvPicPr>
        <p:blipFill>
          <a:blip r:embed="rId4">
            <a:alphaModFix/>
          </a:blip>
          <a:stretch>
            <a:fillRect/>
          </a:stretch>
        </p:blipFill>
        <p:spPr>
          <a:xfrm>
            <a:off x="3872076" y="942825"/>
            <a:ext cx="4661751" cy="4037301"/>
          </a:xfrm>
          <a:prstGeom prst="rect">
            <a:avLst/>
          </a:prstGeom>
          <a:noFill/>
          <a:ln>
            <a:noFill/>
          </a:ln>
          <a:effectLst>
            <a:outerShdw blurRad="57150" rotWithShape="0" algn="bl" dir="5400000" dist="19050">
              <a:srgbClr val="000000">
                <a:alpha val="50000"/>
              </a:srgbClr>
            </a:outerShdw>
          </a:effectLst>
        </p:spPr>
      </p:pic>
      <p:sp>
        <p:nvSpPr>
          <p:cNvPr id="171" name="Google Shape;171;p23"/>
          <p:cNvSpPr/>
          <p:nvPr/>
        </p:nvSpPr>
        <p:spPr>
          <a:xfrm>
            <a:off x="3513825" y="1009900"/>
            <a:ext cx="201300" cy="2344500"/>
          </a:xfrm>
          <a:prstGeom prst="leftBrace">
            <a:avLst>
              <a:gd fmla="val 23073" name="adj1"/>
              <a:gd fmla="val 49925"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3543225" y="3477475"/>
            <a:ext cx="171900" cy="1408800"/>
          </a:xfrm>
          <a:prstGeom prst="leftBrace">
            <a:avLst>
              <a:gd fmla="val 8333" name="adj1"/>
              <a:gd fmla="val 45317"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txBox="1"/>
          <p:nvPr/>
        </p:nvSpPr>
        <p:spPr>
          <a:xfrm>
            <a:off x="553350" y="1762300"/>
            <a:ext cx="2960400" cy="8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ACS: </a:t>
            </a:r>
            <a:r>
              <a:rPr lang="en">
                <a:solidFill>
                  <a:schemeClr val="dk1"/>
                </a:solidFill>
              </a:rPr>
              <a:t>from the American Community Survey 2015 5-year estimates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74" name="Google Shape;174;p23"/>
          <p:cNvSpPr txBox="1"/>
          <p:nvPr/>
        </p:nvSpPr>
        <p:spPr>
          <a:xfrm>
            <a:off x="553350" y="3762025"/>
            <a:ext cx="2960400" cy="8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Crime, transportation, Parking Facilities and Education</a:t>
            </a:r>
            <a:r>
              <a:rPr b="1" lang="en"/>
              <a:t>: </a:t>
            </a:r>
            <a:r>
              <a:rPr lang="en">
                <a:solidFill>
                  <a:schemeClr val="dk1"/>
                </a:solidFill>
              </a:rPr>
              <a:t>from NYC Open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cxnSp>
        <p:nvCxnSpPr>
          <p:cNvPr id="175" name="Google Shape;175;p23"/>
          <p:cNvCxnSpPr/>
          <p:nvPr/>
        </p:nvCxnSpPr>
        <p:spPr>
          <a:xfrm>
            <a:off x="3933275" y="1106925"/>
            <a:ext cx="457500" cy="0"/>
          </a:xfrm>
          <a:prstGeom prst="straightConnector1">
            <a:avLst/>
          </a:prstGeom>
          <a:noFill/>
          <a:ln cap="flat" cmpd="sng" w="28575">
            <a:solidFill>
              <a:srgbClr val="FF0000"/>
            </a:solidFill>
            <a:prstDash val="solid"/>
            <a:round/>
            <a:headEnd len="med" w="med" type="none"/>
            <a:tailEnd len="med" w="med" type="none"/>
          </a:ln>
        </p:spPr>
      </p:cxnSp>
      <p:cxnSp>
        <p:nvCxnSpPr>
          <p:cNvPr id="176" name="Google Shape;176;p23"/>
          <p:cNvCxnSpPr/>
          <p:nvPr/>
        </p:nvCxnSpPr>
        <p:spPr>
          <a:xfrm>
            <a:off x="3933275" y="3580550"/>
            <a:ext cx="656700" cy="0"/>
          </a:xfrm>
          <a:prstGeom prst="straightConnector1">
            <a:avLst/>
          </a:prstGeom>
          <a:noFill/>
          <a:ln cap="flat" cmpd="sng" w="28575">
            <a:solidFill>
              <a:srgbClr val="FF0000"/>
            </a:solidFill>
            <a:prstDash val="solid"/>
            <a:round/>
            <a:headEnd len="med" w="med" type="none"/>
            <a:tailEnd len="med" w="med" type="none"/>
          </a:ln>
        </p:spPr>
      </p:cxnSp>
      <p:cxnSp>
        <p:nvCxnSpPr>
          <p:cNvPr id="177" name="Google Shape;177;p23"/>
          <p:cNvCxnSpPr/>
          <p:nvPr/>
        </p:nvCxnSpPr>
        <p:spPr>
          <a:xfrm>
            <a:off x="3933275" y="4383500"/>
            <a:ext cx="21714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4"/>
          <p:cNvPicPr preferRelativeResize="0"/>
          <p:nvPr/>
        </p:nvPicPr>
        <p:blipFill>
          <a:blip r:embed="rId3">
            <a:alphaModFix/>
          </a:blip>
          <a:stretch>
            <a:fillRect/>
          </a:stretch>
        </p:blipFill>
        <p:spPr>
          <a:xfrm>
            <a:off x="152400" y="1901525"/>
            <a:ext cx="8839201" cy="1864364"/>
          </a:xfrm>
          <a:prstGeom prst="rect">
            <a:avLst/>
          </a:prstGeom>
          <a:noFill/>
          <a:ln>
            <a:noFill/>
          </a:ln>
        </p:spPr>
      </p:pic>
      <p:sp>
        <p:nvSpPr>
          <p:cNvPr id="183" name="Google Shape;183;p24"/>
          <p:cNvSpPr/>
          <p:nvPr/>
        </p:nvSpPr>
        <p:spPr>
          <a:xfrm>
            <a:off x="553350" y="468700"/>
            <a:ext cx="62829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Data Data Description - Prepared Dataset</a:t>
            </a:r>
            <a:endParaRPr b="1" sz="2100"/>
          </a:p>
        </p:txBody>
      </p:sp>
      <p:sp>
        <p:nvSpPr>
          <p:cNvPr id="184" name="Google Shape;184;p24"/>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5"/>
          <p:cNvSpPr/>
          <p:nvPr/>
        </p:nvSpPr>
        <p:spPr>
          <a:xfrm>
            <a:off x="1302300" y="468700"/>
            <a:ext cx="52815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Methodology </a:t>
            </a:r>
            <a:endParaRPr b="1" sz="2100"/>
          </a:p>
        </p:txBody>
      </p:sp>
      <p:sp>
        <p:nvSpPr>
          <p:cNvPr id="190" name="Google Shape;190;p25"/>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91" name="Google Shape;191;p25"/>
          <p:cNvPicPr preferRelativeResize="0"/>
          <p:nvPr/>
        </p:nvPicPr>
        <p:blipFill>
          <a:blip r:embed="rId3">
            <a:alphaModFix/>
          </a:blip>
          <a:stretch>
            <a:fillRect/>
          </a:stretch>
        </p:blipFill>
        <p:spPr>
          <a:xfrm>
            <a:off x="785875" y="1789849"/>
            <a:ext cx="1740075" cy="1756304"/>
          </a:xfrm>
          <a:prstGeom prst="rect">
            <a:avLst/>
          </a:prstGeom>
          <a:noFill/>
          <a:ln>
            <a:noFill/>
          </a:ln>
        </p:spPr>
      </p:pic>
      <p:sp>
        <p:nvSpPr>
          <p:cNvPr id="192" name="Google Shape;192;p25"/>
          <p:cNvSpPr txBox="1"/>
          <p:nvPr/>
        </p:nvSpPr>
        <p:spPr>
          <a:xfrm>
            <a:off x="747538" y="3409325"/>
            <a:ext cx="1778400" cy="3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Bayesian Network</a:t>
            </a:r>
            <a:endParaRPr b="1"/>
          </a:p>
        </p:txBody>
      </p:sp>
      <p:pic>
        <p:nvPicPr>
          <p:cNvPr id="193" name="Google Shape;193;p25"/>
          <p:cNvPicPr preferRelativeResize="0"/>
          <p:nvPr/>
        </p:nvPicPr>
        <p:blipFill>
          <a:blip r:embed="rId4">
            <a:alphaModFix/>
          </a:blip>
          <a:stretch>
            <a:fillRect/>
          </a:stretch>
        </p:blipFill>
        <p:spPr>
          <a:xfrm>
            <a:off x="3687225" y="1832125"/>
            <a:ext cx="1778399" cy="1617569"/>
          </a:xfrm>
          <a:prstGeom prst="rect">
            <a:avLst/>
          </a:prstGeom>
          <a:noFill/>
          <a:ln>
            <a:noFill/>
          </a:ln>
        </p:spPr>
      </p:pic>
      <p:sp>
        <p:nvSpPr>
          <p:cNvPr id="194" name="Google Shape;194;p25"/>
          <p:cNvSpPr txBox="1"/>
          <p:nvPr/>
        </p:nvSpPr>
        <p:spPr>
          <a:xfrm>
            <a:off x="3687075" y="3409325"/>
            <a:ext cx="1778400" cy="3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Fixed Effect</a:t>
            </a:r>
            <a:endParaRPr b="1"/>
          </a:p>
        </p:txBody>
      </p:sp>
      <p:pic>
        <p:nvPicPr>
          <p:cNvPr id="195" name="Google Shape;195;p25"/>
          <p:cNvPicPr preferRelativeResize="0"/>
          <p:nvPr/>
        </p:nvPicPr>
        <p:blipFill>
          <a:blip r:embed="rId5">
            <a:alphaModFix/>
          </a:blip>
          <a:stretch>
            <a:fillRect/>
          </a:stretch>
        </p:blipFill>
        <p:spPr>
          <a:xfrm>
            <a:off x="6355200" y="1896650"/>
            <a:ext cx="2167974" cy="1399386"/>
          </a:xfrm>
          <a:prstGeom prst="rect">
            <a:avLst/>
          </a:prstGeom>
          <a:noFill/>
          <a:ln>
            <a:noFill/>
          </a:ln>
        </p:spPr>
      </p:pic>
      <p:sp>
        <p:nvSpPr>
          <p:cNvPr id="196" name="Google Shape;196;p25"/>
          <p:cNvSpPr txBox="1"/>
          <p:nvPr/>
        </p:nvSpPr>
        <p:spPr>
          <a:xfrm>
            <a:off x="6555125" y="3353625"/>
            <a:ext cx="1778400" cy="3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Difference in Differences</a:t>
            </a:r>
            <a:endParaRPr b="1"/>
          </a:p>
        </p:txBody>
      </p:sp>
      <p:pic>
        <p:nvPicPr>
          <p:cNvPr id="197" name="Google Shape;197;p25"/>
          <p:cNvPicPr preferRelativeResize="0"/>
          <p:nvPr/>
        </p:nvPicPr>
        <p:blipFill rotWithShape="1">
          <a:blip r:embed="rId6">
            <a:alphaModFix/>
          </a:blip>
          <a:srcRect b="8622" l="7201" r="11878" t="6682"/>
          <a:stretch/>
        </p:blipFill>
        <p:spPr>
          <a:xfrm>
            <a:off x="2880273" y="2509725"/>
            <a:ext cx="452626" cy="456000"/>
          </a:xfrm>
          <a:prstGeom prst="rect">
            <a:avLst/>
          </a:prstGeom>
          <a:noFill/>
          <a:ln>
            <a:noFill/>
          </a:ln>
        </p:spPr>
      </p:pic>
      <p:pic>
        <p:nvPicPr>
          <p:cNvPr id="198" name="Google Shape;198;p25"/>
          <p:cNvPicPr preferRelativeResize="0"/>
          <p:nvPr/>
        </p:nvPicPr>
        <p:blipFill rotWithShape="1">
          <a:blip r:embed="rId6">
            <a:alphaModFix/>
          </a:blip>
          <a:srcRect b="8622" l="7201" r="11878" t="6682"/>
          <a:stretch/>
        </p:blipFill>
        <p:spPr>
          <a:xfrm>
            <a:off x="5743748" y="2509725"/>
            <a:ext cx="452626" cy="45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6"/>
          <p:cNvSpPr txBox="1"/>
          <p:nvPr/>
        </p:nvSpPr>
        <p:spPr>
          <a:xfrm>
            <a:off x="5994700" y="1297250"/>
            <a:ext cx="2779500" cy="3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Result</a:t>
            </a:r>
            <a:endParaRPr b="1"/>
          </a:p>
        </p:txBody>
      </p:sp>
      <p:sp>
        <p:nvSpPr>
          <p:cNvPr id="204" name="Google Shape;204;p26"/>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5" name="Google Shape;205;p26"/>
          <p:cNvPicPr preferRelativeResize="0"/>
          <p:nvPr/>
        </p:nvPicPr>
        <p:blipFill>
          <a:blip r:embed="rId3">
            <a:alphaModFix/>
          </a:blip>
          <a:stretch>
            <a:fillRect/>
          </a:stretch>
        </p:blipFill>
        <p:spPr>
          <a:xfrm>
            <a:off x="584700" y="4894950"/>
            <a:ext cx="717600" cy="149850"/>
          </a:xfrm>
          <a:prstGeom prst="rect">
            <a:avLst/>
          </a:prstGeom>
          <a:noFill/>
          <a:ln>
            <a:noFill/>
          </a:ln>
        </p:spPr>
      </p:pic>
      <p:sp>
        <p:nvSpPr>
          <p:cNvPr id="206" name="Google Shape;206;p26"/>
          <p:cNvSpPr/>
          <p:nvPr/>
        </p:nvSpPr>
        <p:spPr>
          <a:xfrm>
            <a:off x="1302300" y="468700"/>
            <a:ext cx="52815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Methodology - Bayesian Network</a:t>
            </a:r>
            <a:endParaRPr b="1" sz="2100"/>
          </a:p>
        </p:txBody>
      </p:sp>
      <p:sp>
        <p:nvSpPr>
          <p:cNvPr id="207" name="Google Shape;207;p26"/>
          <p:cNvSpPr/>
          <p:nvPr/>
        </p:nvSpPr>
        <p:spPr>
          <a:xfrm>
            <a:off x="1510750" y="1147250"/>
            <a:ext cx="1215300" cy="15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txBox="1"/>
          <p:nvPr/>
        </p:nvSpPr>
        <p:spPr>
          <a:xfrm>
            <a:off x="306525" y="1246900"/>
            <a:ext cx="2923200" cy="38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Data</a:t>
            </a:r>
            <a:endParaRPr b="1"/>
          </a:p>
          <a:p>
            <a:pPr indent="0" lvl="0" marL="0" rtl="0" algn="ctr">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b="1" lang="en"/>
              <a:t>Parking Violation</a:t>
            </a:r>
            <a:endParaRPr b="1"/>
          </a:p>
          <a:p>
            <a:pPr indent="-317500" lvl="0" marL="457200" rtl="0" algn="l">
              <a:spcBef>
                <a:spcPts val="0"/>
              </a:spcBef>
              <a:spcAft>
                <a:spcPts val="0"/>
              </a:spcAft>
              <a:buSzPts val="1400"/>
              <a:buChar char="●"/>
            </a:pPr>
            <a:r>
              <a:rPr b="1" lang="en"/>
              <a:t>Potential Causations: </a:t>
            </a:r>
            <a:endParaRPr b="1"/>
          </a:p>
          <a:p>
            <a:pPr indent="-317500" lvl="1" marL="914400" rtl="0" algn="l">
              <a:spcBef>
                <a:spcPts val="0"/>
              </a:spcBef>
              <a:spcAft>
                <a:spcPts val="0"/>
              </a:spcAft>
              <a:buSzPts val="1400"/>
              <a:buChar char="○"/>
            </a:pPr>
            <a:r>
              <a:rPr b="1" lang="en"/>
              <a:t>Uber / Lyft Trip</a:t>
            </a:r>
            <a:endParaRPr b="1"/>
          </a:p>
          <a:p>
            <a:pPr indent="-317500" lvl="1" marL="914400" rtl="0" algn="l">
              <a:spcBef>
                <a:spcPts val="0"/>
              </a:spcBef>
              <a:spcAft>
                <a:spcPts val="0"/>
              </a:spcAft>
              <a:buSzPts val="1400"/>
              <a:buChar char="○"/>
            </a:pPr>
            <a:r>
              <a:rPr b="1" lang="en"/>
              <a:t>Average SAT Score</a:t>
            </a:r>
            <a:endParaRPr b="1"/>
          </a:p>
          <a:p>
            <a:pPr indent="-317500" lvl="1" marL="914400" rtl="0" algn="l">
              <a:spcBef>
                <a:spcPts val="0"/>
              </a:spcBef>
              <a:spcAft>
                <a:spcPts val="0"/>
              </a:spcAft>
              <a:buSzPts val="1400"/>
              <a:buChar char="○"/>
            </a:pPr>
            <a:r>
              <a:rPr b="1" lang="en"/>
              <a:t>Poverty Rate</a:t>
            </a:r>
            <a:endParaRPr b="1"/>
          </a:p>
          <a:p>
            <a:pPr indent="0" lvl="0" marL="914400" rtl="0" algn="l">
              <a:spcBef>
                <a:spcPts val="0"/>
              </a:spcBef>
              <a:spcAft>
                <a:spcPts val="0"/>
              </a:spcAft>
              <a:buNone/>
            </a:pPr>
            <a:r>
              <a:rPr b="1" lang="en">
                <a:solidFill>
                  <a:schemeClr val="dk1"/>
                </a:solidFill>
              </a:rPr>
              <a:t>       </a:t>
            </a:r>
            <a:r>
              <a:rPr b="1" lang="en">
                <a:solidFill>
                  <a:schemeClr val="dk1"/>
                </a:solidFill>
              </a:rPr>
              <a:t>... …</a:t>
            </a:r>
            <a:endParaRPr b="1"/>
          </a:p>
          <a:p>
            <a:pPr indent="457200" lvl="0" marL="0" rtl="0" algn="l">
              <a:spcBef>
                <a:spcPts val="0"/>
              </a:spcBef>
              <a:spcAft>
                <a:spcPts val="0"/>
              </a:spcAft>
              <a:buNone/>
            </a:pPr>
            <a:r>
              <a:rPr b="1" lang="en"/>
              <a:t>12 f</a:t>
            </a:r>
            <a:r>
              <a:rPr b="1" lang="en"/>
              <a:t>eatures included</a:t>
            </a:r>
            <a:endParaRPr b="1"/>
          </a:p>
          <a:p>
            <a:pPr indent="0" lvl="0" marL="914400" rtl="0" algn="l">
              <a:spcBef>
                <a:spcPts val="0"/>
              </a:spcBef>
              <a:spcAft>
                <a:spcPts val="0"/>
              </a:spcAft>
              <a:buNone/>
            </a:pPr>
            <a:r>
              <a:rPr b="1" lang="en"/>
              <a:t>    </a:t>
            </a:r>
            <a:endParaRPr b="1"/>
          </a:p>
          <a:p>
            <a:pPr indent="0" lvl="0" marL="0" rtl="0" algn="l">
              <a:spcBef>
                <a:spcPts val="0"/>
              </a:spcBef>
              <a:spcAft>
                <a:spcPts val="0"/>
              </a:spcAft>
              <a:buNone/>
            </a:pPr>
            <a:r>
              <a:rPr b="1" lang="en"/>
              <a:t>		      </a:t>
            </a:r>
            <a:endParaRPr b="1"/>
          </a:p>
        </p:txBody>
      </p:sp>
      <p:sp>
        <p:nvSpPr>
          <p:cNvPr id="209" name="Google Shape;209;p26"/>
          <p:cNvSpPr txBox="1"/>
          <p:nvPr/>
        </p:nvSpPr>
        <p:spPr>
          <a:xfrm>
            <a:off x="3150200" y="1297250"/>
            <a:ext cx="2779500" cy="3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Algorithm</a:t>
            </a:r>
            <a:endParaRPr b="1"/>
          </a:p>
        </p:txBody>
      </p:sp>
      <p:pic>
        <p:nvPicPr>
          <p:cNvPr id="210" name="Google Shape;210;p26"/>
          <p:cNvPicPr preferRelativeResize="0"/>
          <p:nvPr/>
        </p:nvPicPr>
        <p:blipFill>
          <a:blip r:embed="rId4">
            <a:alphaModFix/>
          </a:blip>
          <a:stretch>
            <a:fillRect/>
          </a:stretch>
        </p:blipFill>
        <p:spPr>
          <a:xfrm>
            <a:off x="6129375" y="1826100"/>
            <a:ext cx="2909501" cy="2709473"/>
          </a:xfrm>
          <a:prstGeom prst="rect">
            <a:avLst/>
          </a:prstGeom>
          <a:noFill/>
          <a:ln>
            <a:noFill/>
          </a:ln>
        </p:spPr>
      </p:pic>
      <p:pic>
        <p:nvPicPr>
          <p:cNvPr id="211" name="Google Shape;211;p26"/>
          <p:cNvPicPr preferRelativeResize="0"/>
          <p:nvPr/>
        </p:nvPicPr>
        <p:blipFill rotWithShape="1">
          <a:blip r:embed="rId5">
            <a:alphaModFix/>
          </a:blip>
          <a:srcRect b="38637" l="9677" r="19375" t="30678"/>
          <a:stretch/>
        </p:blipFill>
        <p:spPr>
          <a:xfrm>
            <a:off x="677150" y="1994987"/>
            <a:ext cx="2181950" cy="1153527"/>
          </a:xfrm>
          <a:prstGeom prst="rect">
            <a:avLst/>
          </a:prstGeom>
          <a:noFill/>
          <a:ln>
            <a:noFill/>
          </a:ln>
        </p:spPr>
      </p:pic>
      <p:sp>
        <p:nvSpPr>
          <p:cNvPr id="212" name="Google Shape;212;p26"/>
          <p:cNvSpPr/>
          <p:nvPr/>
        </p:nvSpPr>
        <p:spPr>
          <a:xfrm>
            <a:off x="3382125" y="2374375"/>
            <a:ext cx="2421900" cy="386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txBox="1"/>
          <p:nvPr/>
        </p:nvSpPr>
        <p:spPr>
          <a:xfrm>
            <a:off x="3507002" y="1906675"/>
            <a:ext cx="19776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Bayesian Network</a:t>
            </a:r>
            <a:endParaRPr b="1"/>
          </a:p>
          <a:p>
            <a:pPr indent="0" lvl="0" marL="0" rtl="0" algn="ctr">
              <a:spcBef>
                <a:spcPts val="0"/>
              </a:spcBef>
              <a:spcAft>
                <a:spcPts val="0"/>
              </a:spcAft>
              <a:buNone/>
            </a:pPr>
            <a:r>
              <a:rPr b="1" lang="en"/>
              <a:t>Structure Learning</a:t>
            </a:r>
            <a:endParaRPr b="1"/>
          </a:p>
        </p:txBody>
      </p:sp>
      <p:sp>
        <p:nvSpPr>
          <p:cNvPr id="214" name="Google Shape;214;p26"/>
          <p:cNvSpPr txBox="1"/>
          <p:nvPr/>
        </p:nvSpPr>
        <p:spPr>
          <a:xfrm>
            <a:off x="3202200" y="2710300"/>
            <a:ext cx="2779500" cy="188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Score-based learning</a:t>
            </a:r>
            <a:endParaRPr/>
          </a:p>
          <a:p>
            <a:pPr indent="-317500" lvl="0" marL="457200" rtl="0" algn="l">
              <a:spcBef>
                <a:spcPts val="0"/>
              </a:spcBef>
              <a:spcAft>
                <a:spcPts val="0"/>
              </a:spcAft>
              <a:buSzPts val="1400"/>
              <a:buChar char="●"/>
            </a:pPr>
            <a:r>
              <a:rPr lang="en"/>
              <a:t>C</a:t>
            </a:r>
            <a:r>
              <a:rPr lang="en"/>
              <a:t>onstraint-based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7"/>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20" name="Google Shape;220;p27"/>
          <p:cNvPicPr preferRelativeResize="0"/>
          <p:nvPr/>
        </p:nvPicPr>
        <p:blipFill>
          <a:blip r:embed="rId3">
            <a:alphaModFix/>
          </a:blip>
          <a:stretch>
            <a:fillRect/>
          </a:stretch>
        </p:blipFill>
        <p:spPr>
          <a:xfrm>
            <a:off x="584700" y="4894950"/>
            <a:ext cx="717600" cy="149850"/>
          </a:xfrm>
          <a:prstGeom prst="rect">
            <a:avLst/>
          </a:prstGeom>
          <a:noFill/>
          <a:ln>
            <a:noFill/>
          </a:ln>
        </p:spPr>
      </p:pic>
      <p:sp>
        <p:nvSpPr>
          <p:cNvPr id="221" name="Google Shape;221;p27"/>
          <p:cNvSpPr/>
          <p:nvPr/>
        </p:nvSpPr>
        <p:spPr>
          <a:xfrm>
            <a:off x="1302300" y="468700"/>
            <a:ext cx="52815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Results</a:t>
            </a:r>
            <a:r>
              <a:rPr b="1" lang="en" sz="2100"/>
              <a:t> - Bayesian Network</a:t>
            </a:r>
            <a:endParaRPr b="1" sz="2100"/>
          </a:p>
        </p:txBody>
      </p:sp>
      <p:pic>
        <p:nvPicPr>
          <p:cNvPr id="222" name="Google Shape;222;p27"/>
          <p:cNvPicPr preferRelativeResize="0"/>
          <p:nvPr/>
        </p:nvPicPr>
        <p:blipFill>
          <a:blip r:embed="rId4">
            <a:alphaModFix/>
          </a:blip>
          <a:stretch>
            <a:fillRect/>
          </a:stretch>
        </p:blipFill>
        <p:spPr>
          <a:xfrm>
            <a:off x="219300" y="1144875"/>
            <a:ext cx="5533325" cy="3548351"/>
          </a:xfrm>
          <a:prstGeom prst="rect">
            <a:avLst/>
          </a:prstGeom>
          <a:noFill/>
          <a:ln>
            <a:noFill/>
          </a:ln>
        </p:spPr>
      </p:pic>
      <p:sp>
        <p:nvSpPr>
          <p:cNvPr id="223" name="Google Shape;223;p27"/>
          <p:cNvSpPr txBox="1"/>
          <p:nvPr/>
        </p:nvSpPr>
        <p:spPr>
          <a:xfrm>
            <a:off x="5797950" y="1308800"/>
            <a:ext cx="3254100" cy="322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Uber &amp; Lyft have direct influence on the parking violation.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Limitation exists: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Parameter learning is missed due to the computation capacity</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Impact direction (positive / negative) and strength remains unknown</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Without unobserved variables.</a:t>
            </a:r>
            <a:endParaRPr>
              <a:solidFill>
                <a:schemeClr val="dk1"/>
              </a:solidFill>
            </a:endParaRPr>
          </a:p>
        </p:txBody>
      </p:sp>
      <p:sp>
        <p:nvSpPr>
          <p:cNvPr id="224" name="Google Shape;224;p27"/>
          <p:cNvSpPr/>
          <p:nvPr/>
        </p:nvSpPr>
        <p:spPr>
          <a:xfrm>
            <a:off x="2312000" y="2561700"/>
            <a:ext cx="2447100" cy="753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0" name="Google Shape;230;p28"/>
          <p:cNvSpPr/>
          <p:nvPr/>
        </p:nvSpPr>
        <p:spPr>
          <a:xfrm>
            <a:off x="1302300" y="468700"/>
            <a:ext cx="55557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Methodology - Fixed Effect Model</a:t>
            </a:r>
            <a:endParaRPr b="1" sz="2100"/>
          </a:p>
        </p:txBody>
      </p:sp>
      <p:sp>
        <p:nvSpPr>
          <p:cNvPr id="231" name="Google Shape;231;p28"/>
          <p:cNvSpPr txBox="1"/>
          <p:nvPr/>
        </p:nvSpPr>
        <p:spPr>
          <a:xfrm>
            <a:off x="5798450" y="1534525"/>
            <a:ext cx="3097800" cy="25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fixed effects model (</a:t>
            </a:r>
            <a:r>
              <a:rPr lang="en">
                <a:solidFill>
                  <a:schemeClr val="dk1"/>
                </a:solidFill>
              </a:rPr>
              <a:t>FEM</a:t>
            </a:r>
            <a:r>
              <a:rPr lang="en">
                <a:solidFill>
                  <a:schemeClr val="dk1"/>
                </a:solidFill>
              </a:rPr>
              <a:t>) </a:t>
            </a:r>
            <a:r>
              <a:rPr lang="en">
                <a:solidFill>
                  <a:schemeClr val="dk1"/>
                </a:solidFill>
              </a:rPr>
              <a:t>controls for the </a:t>
            </a:r>
            <a:r>
              <a:rPr b="1" lang="en">
                <a:solidFill>
                  <a:srgbClr val="FF0000"/>
                </a:solidFill>
              </a:rPr>
              <a:t>unobserved factors </a:t>
            </a:r>
            <a:r>
              <a:rPr lang="en">
                <a:solidFill>
                  <a:schemeClr val="dk1"/>
                </a:solidFill>
              </a:rPr>
              <a:t>for</a:t>
            </a:r>
            <a:r>
              <a:rPr lang="en">
                <a:solidFill>
                  <a:schemeClr val="dk1"/>
                </a:solidFill>
              </a:rPr>
              <a:t> causal inference with panel data.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232" name="Google Shape;232;p28"/>
          <p:cNvPicPr preferRelativeResize="0"/>
          <p:nvPr/>
        </p:nvPicPr>
        <p:blipFill rotWithShape="1">
          <a:blip r:embed="rId3">
            <a:alphaModFix/>
          </a:blip>
          <a:srcRect b="327" l="0" r="0" t="327"/>
          <a:stretch/>
        </p:blipFill>
        <p:spPr>
          <a:xfrm>
            <a:off x="165375" y="1228925"/>
            <a:ext cx="5487499" cy="34754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9"/>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8" name="Google Shape;238;p29"/>
          <p:cNvSpPr/>
          <p:nvPr/>
        </p:nvSpPr>
        <p:spPr>
          <a:xfrm>
            <a:off x="1302300" y="468700"/>
            <a:ext cx="55557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Methodology - Fixed Effect Model</a:t>
            </a:r>
            <a:endParaRPr b="1" sz="2100"/>
          </a:p>
        </p:txBody>
      </p:sp>
      <p:sp>
        <p:nvSpPr>
          <p:cNvPr id="239" name="Google Shape;239;p29"/>
          <p:cNvSpPr txBox="1"/>
          <p:nvPr/>
        </p:nvSpPr>
        <p:spPr>
          <a:xfrm>
            <a:off x="5798450" y="1534525"/>
            <a:ext cx="3103800" cy="16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fixed effects model (FEM) controls for the </a:t>
            </a:r>
            <a:r>
              <a:rPr b="1" lang="en">
                <a:solidFill>
                  <a:srgbClr val="FF0000"/>
                </a:solidFill>
              </a:rPr>
              <a:t>unobserved factors </a:t>
            </a:r>
            <a:r>
              <a:rPr lang="en">
                <a:solidFill>
                  <a:schemeClr val="dk1"/>
                </a:solidFill>
              </a:rPr>
              <a:t>for causal inference with panel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Parking Violations are </a:t>
            </a:r>
            <a:r>
              <a:rPr b="1" lang="en">
                <a:solidFill>
                  <a:srgbClr val="FF0000"/>
                </a:solidFill>
              </a:rPr>
              <a:t>decomposed </a:t>
            </a:r>
            <a:r>
              <a:rPr lang="en">
                <a:solidFill>
                  <a:schemeClr val="dk1"/>
                </a:solidFill>
              </a:rPr>
              <a:t>into Uber &amp; Lyft Effects and fixed effects.</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240" name="Google Shape;240;p29"/>
          <p:cNvPicPr preferRelativeResize="0"/>
          <p:nvPr/>
        </p:nvPicPr>
        <p:blipFill rotWithShape="1">
          <a:blip r:embed="rId3">
            <a:alphaModFix/>
          </a:blip>
          <a:srcRect b="327" l="0" r="0" t="327"/>
          <a:stretch/>
        </p:blipFill>
        <p:spPr>
          <a:xfrm>
            <a:off x="165375" y="1228925"/>
            <a:ext cx="5487499" cy="3475416"/>
          </a:xfrm>
          <a:prstGeom prst="rect">
            <a:avLst/>
          </a:prstGeom>
          <a:noFill/>
          <a:ln>
            <a:noFill/>
          </a:ln>
        </p:spPr>
      </p:pic>
      <p:sp>
        <p:nvSpPr>
          <p:cNvPr id="241" name="Google Shape;241;p29"/>
          <p:cNvSpPr txBox="1"/>
          <p:nvPr/>
        </p:nvSpPr>
        <p:spPr>
          <a:xfrm>
            <a:off x="5798450" y="3153625"/>
            <a:ext cx="3103800" cy="11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Dummy variables </a:t>
            </a:r>
            <a:r>
              <a:rPr lang="en">
                <a:solidFill>
                  <a:schemeClr val="dk1"/>
                </a:solidFill>
              </a:rPr>
              <a:t>of each taxi zone were added to a standard OLS model to evaluate the fixed effects of the number of Uber &amp; Lyft trips across different taxi zones.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0"/>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7" name="Google Shape;247;p30"/>
          <p:cNvSpPr/>
          <p:nvPr/>
        </p:nvSpPr>
        <p:spPr>
          <a:xfrm>
            <a:off x="1302300" y="468700"/>
            <a:ext cx="55557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Results - Fixed Effect Model (FEM)</a:t>
            </a:r>
            <a:endParaRPr b="1" sz="2100"/>
          </a:p>
        </p:txBody>
      </p:sp>
      <p:pic>
        <p:nvPicPr>
          <p:cNvPr id="248" name="Google Shape;248;p30"/>
          <p:cNvPicPr preferRelativeResize="0"/>
          <p:nvPr/>
        </p:nvPicPr>
        <p:blipFill rotWithShape="1">
          <a:blip r:embed="rId3">
            <a:alphaModFix/>
          </a:blip>
          <a:srcRect b="377" l="0" r="0" t="387"/>
          <a:stretch/>
        </p:blipFill>
        <p:spPr>
          <a:xfrm>
            <a:off x="584700" y="916700"/>
            <a:ext cx="4401749" cy="4122124"/>
          </a:xfrm>
          <a:prstGeom prst="rect">
            <a:avLst/>
          </a:prstGeom>
          <a:noFill/>
          <a:ln>
            <a:noFill/>
          </a:ln>
        </p:spPr>
      </p:pic>
      <p:sp>
        <p:nvSpPr>
          <p:cNvPr id="249" name="Google Shape;249;p30"/>
          <p:cNvSpPr txBox="1"/>
          <p:nvPr/>
        </p:nvSpPr>
        <p:spPr>
          <a:xfrm>
            <a:off x="5485900" y="840500"/>
            <a:ext cx="2820600" cy="23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p>
        </p:txBody>
      </p:sp>
      <p:sp>
        <p:nvSpPr>
          <p:cNvPr id="250" name="Google Shape;250;p30"/>
          <p:cNvSpPr txBox="1"/>
          <p:nvPr/>
        </p:nvSpPr>
        <p:spPr>
          <a:xfrm>
            <a:off x="5387025" y="840500"/>
            <a:ext cx="3593100" cy="4302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1600"/>
              <a:t>FEM with PanelOLS</a:t>
            </a:r>
            <a:endParaRPr b="1" sz="1600"/>
          </a:p>
          <a:p>
            <a:pPr indent="0" lvl="0" marL="0" rtl="0" algn="l">
              <a:spcBef>
                <a:spcPts val="0"/>
              </a:spcBef>
              <a:spcAft>
                <a:spcPts val="0"/>
              </a:spcAft>
              <a:buNone/>
            </a:pPr>
            <a:r>
              <a:t/>
            </a:r>
            <a:endParaRPr b="1" sz="1600"/>
          </a:p>
          <a:p>
            <a:pPr indent="-317500" lvl="0" marL="457200" rtl="0" algn="l">
              <a:spcBef>
                <a:spcPts val="0"/>
              </a:spcBef>
              <a:spcAft>
                <a:spcPts val="0"/>
              </a:spcAft>
              <a:buClr>
                <a:schemeClr val="dk1"/>
              </a:buClr>
              <a:buSzPts val="1400"/>
              <a:buChar char="-"/>
            </a:pPr>
            <a:r>
              <a:rPr lang="en">
                <a:solidFill>
                  <a:schemeClr val="dk1"/>
                </a:solidFill>
              </a:rPr>
              <a:t>Low R-squared: </a:t>
            </a:r>
            <a:endParaRPr b="1">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Number of parking tickets cannot be explained by Uber &amp; Lyft trips solely</a:t>
            </a:r>
            <a:endParaRPr b="1">
              <a:solidFill>
                <a:schemeClr val="dk1"/>
              </a:solidFill>
            </a:endParaRPr>
          </a:p>
          <a:p>
            <a:pPr indent="0" lvl="0" marL="91440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sz="1600"/>
          </a:p>
          <a:p>
            <a:pPr indent="-317500" lvl="0" marL="457200" rtl="0" algn="l">
              <a:spcBef>
                <a:spcPts val="0"/>
              </a:spcBef>
              <a:spcAft>
                <a:spcPts val="0"/>
              </a:spcAft>
              <a:buSzPts val="1400"/>
              <a:buChar char="-"/>
            </a:pPr>
            <a:r>
              <a:rPr lang="en"/>
              <a:t>Coefficient: -0.0007</a:t>
            </a:r>
            <a:endParaRPr/>
          </a:p>
          <a:p>
            <a:pPr indent="-317500" lvl="1" marL="914400" rtl="0" algn="l">
              <a:spcBef>
                <a:spcPts val="0"/>
              </a:spcBef>
              <a:spcAft>
                <a:spcPts val="0"/>
              </a:spcAft>
              <a:buSzPts val="1400"/>
              <a:buChar char="-"/>
            </a:pPr>
            <a:r>
              <a:rPr b="1" lang="en"/>
              <a:t>Uber &amp; Lyft reduce parking violations in NYC, but the effect is small</a:t>
            </a:r>
            <a:endParaRPr b="1"/>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P - Value: 0.677</a:t>
            </a:r>
            <a:endParaRPr/>
          </a:p>
          <a:p>
            <a:pPr indent="-317500" lvl="1" marL="914400" rtl="0" algn="l">
              <a:spcBef>
                <a:spcPts val="0"/>
              </a:spcBef>
              <a:spcAft>
                <a:spcPts val="0"/>
              </a:spcAft>
              <a:buSzPts val="1400"/>
              <a:buChar char="-"/>
            </a:pPr>
            <a:r>
              <a:rPr b="1" lang="en"/>
              <a:t> Much Larger than 0.05 (significant level)</a:t>
            </a:r>
            <a:endParaRPr b="1"/>
          </a:p>
          <a:p>
            <a:pPr indent="-317500" lvl="1" marL="914400" rtl="0" algn="l">
              <a:spcBef>
                <a:spcPts val="0"/>
              </a:spcBef>
              <a:spcAft>
                <a:spcPts val="0"/>
              </a:spcAft>
              <a:buSzPts val="1400"/>
              <a:buChar char="-"/>
            </a:pPr>
            <a:r>
              <a:rPr b="1" lang="en"/>
              <a:t>The effect is not significant</a:t>
            </a:r>
            <a:endParaRPr b="1"/>
          </a:p>
          <a:p>
            <a:pPr indent="0" lvl="0" marL="0" rtl="0" algn="l">
              <a:spcBef>
                <a:spcPts val="0"/>
              </a:spcBef>
              <a:spcAft>
                <a:spcPts val="0"/>
              </a:spcAft>
              <a:buNone/>
            </a:pPr>
            <a:r>
              <a:t/>
            </a:r>
            <a:endParaRPr b="1"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1"/>
          <p:cNvPicPr preferRelativeResize="0"/>
          <p:nvPr/>
        </p:nvPicPr>
        <p:blipFill rotWithShape="1">
          <a:blip r:embed="rId3">
            <a:alphaModFix/>
          </a:blip>
          <a:srcRect b="10104" l="0" r="0" t="0"/>
          <a:stretch/>
        </p:blipFill>
        <p:spPr>
          <a:xfrm>
            <a:off x="158500" y="773500"/>
            <a:ext cx="5633723" cy="3651301"/>
          </a:xfrm>
          <a:prstGeom prst="rect">
            <a:avLst/>
          </a:prstGeom>
          <a:noFill/>
          <a:ln>
            <a:noFill/>
          </a:ln>
        </p:spPr>
      </p:pic>
      <p:sp>
        <p:nvSpPr>
          <p:cNvPr id="256" name="Google Shape;256;p31"/>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7" name="Google Shape;257;p31"/>
          <p:cNvSpPr/>
          <p:nvPr/>
        </p:nvSpPr>
        <p:spPr>
          <a:xfrm>
            <a:off x="1302300" y="468700"/>
            <a:ext cx="55557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Results - Fixed Effect Model </a:t>
            </a:r>
            <a:r>
              <a:rPr b="1" lang="en" sz="2100">
                <a:solidFill>
                  <a:schemeClr val="dk1"/>
                </a:solidFill>
              </a:rPr>
              <a:t>(FEM)</a:t>
            </a:r>
            <a:endParaRPr b="1" sz="2100"/>
          </a:p>
        </p:txBody>
      </p:sp>
      <p:sp>
        <p:nvSpPr>
          <p:cNvPr id="258" name="Google Shape;258;p31"/>
          <p:cNvSpPr txBox="1"/>
          <p:nvPr/>
        </p:nvSpPr>
        <p:spPr>
          <a:xfrm>
            <a:off x="5381350" y="890525"/>
            <a:ext cx="3628800" cy="3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FEM with D</a:t>
            </a:r>
            <a:r>
              <a:rPr b="1" lang="en" sz="1600"/>
              <a:t>ummy Variables</a:t>
            </a:r>
            <a:endParaRPr b="1" sz="1600"/>
          </a:p>
          <a:p>
            <a:pPr indent="0" lvl="0" marL="0" rtl="0" algn="ctr">
              <a:spcBef>
                <a:spcPts val="0"/>
              </a:spcBef>
              <a:spcAft>
                <a:spcPts val="0"/>
              </a:spcAft>
              <a:buNone/>
            </a:pPr>
            <a:r>
              <a:t/>
            </a:r>
            <a:endParaRPr b="1" sz="1600"/>
          </a:p>
          <a:p>
            <a:pPr indent="-317500" lvl="0" marL="457200" rtl="0" algn="l">
              <a:spcBef>
                <a:spcPts val="0"/>
              </a:spcBef>
              <a:spcAft>
                <a:spcPts val="0"/>
              </a:spcAft>
              <a:buClr>
                <a:schemeClr val="dk1"/>
              </a:buClr>
              <a:buSzPts val="1400"/>
              <a:buChar char="-"/>
            </a:pPr>
            <a:r>
              <a:rPr lang="en">
                <a:solidFill>
                  <a:schemeClr val="dk1"/>
                </a:solidFill>
              </a:rPr>
              <a:t>R-squared    :</a:t>
            </a:r>
            <a:r>
              <a:rPr b="1" lang="en">
                <a:solidFill>
                  <a:schemeClr val="dk1"/>
                </a:solidFill>
              </a:rPr>
              <a:t>0.703 -&gt; More variance explained by dummy variable</a:t>
            </a:r>
            <a:endParaRPr b="1">
              <a:solidFill>
                <a:schemeClr val="dk1"/>
              </a:solidFill>
            </a:endParaRPr>
          </a:p>
          <a:p>
            <a:pPr indent="0" lvl="0" marL="45720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Coefficient and P value of number of Uber &amp; Lyft trip remain the same</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Coefficient: -0.0007</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Uber &amp; Lyft reduce parking violations in NYC, but the effect is small</a:t>
            </a:r>
            <a:endParaRPr b="1">
              <a:solidFill>
                <a:schemeClr val="dk1"/>
              </a:solidFill>
            </a:endParaRPr>
          </a:p>
          <a:p>
            <a:pPr indent="0" lvl="0" marL="9144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 - Value: 0.677</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 Much Larger than 0.05 (significant level)</a:t>
            </a:r>
            <a:endParaRPr b="1">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The effect is not significant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259" name="Google Shape;259;p31"/>
          <p:cNvSpPr/>
          <p:nvPr/>
        </p:nvSpPr>
        <p:spPr>
          <a:xfrm>
            <a:off x="6830400" y="1430800"/>
            <a:ext cx="103800" cy="2832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2"/>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5" name="Google Shape;265;p32"/>
          <p:cNvSpPr/>
          <p:nvPr/>
        </p:nvSpPr>
        <p:spPr>
          <a:xfrm>
            <a:off x="1302300" y="468700"/>
            <a:ext cx="64503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Methodology - Difference in Differences (DID)</a:t>
            </a:r>
            <a:endParaRPr b="1" sz="2100"/>
          </a:p>
        </p:txBody>
      </p:sp>
      <p:pic>
        <p:nvPicPr>
          <p:cNvPr id="266" name="Google Shape;266;p32"/>
          <p:cNvPicPr preferRelativeResize="0"/>
          <p:nvPr/>
        </p:nvPicPr>
        <p:blipFill>
          <a:blip r:embed="rId3">
            <a:alphaModFix/>
          </a:blip>
          <a:stretch>
            <a:fillRect/>
          </a:stretch>
        </p:blipFill>
        <p:spPr>
          <a:xfrm>
            <a:off x="692862" y="1129938"/>
            <a:ext cx="3059750" cy="2938024"/>
          </a:xfrm>
          <a:prstGeom prst="rect">
            <a:avLst/>
          </a:prstGeom>
          <a:noFill/>
          <a:ln>
            <a:noFill/>
          </a:ln>
        </p:spPr>
      </p:pic>
      <p:sp>
        <p:nvSpPr>
          <p:cNvPr id="267" name="Google Shape;267;p32"/>
          <p:cNvSpPr txBox="1"/>
          <p:nvPr/>
        </p:nvSpPr>
        <p:spPr>
          <a:xfrm>
            <a:off x="3883288" y="1206150"/>
            <a:ext cx="4588500" cy="271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Expected difference of Parking Tickets between two groups: Q - S2 = </a:t>
            </a:r>
            <a:r>
              <a:rPr b="1" lang="en">
                <a:solidFill>
                  <a:schemeClr val="dk1"/>
                </a:solidFill>
              </a:rPr>
              <a:t>P1 - S1</a:t>
            </a:r>
            <a:endParaRPr b="1"/>
          </a:p>
          <a:p>
            <a:pPr indent="0" lvl="0" marL="457200" rtl="0" algn="l">
              <a:spcBef>
                <a:spcPts val="0"/>
              </a:spcBef>
              <a:spcAft>
                <a:spcPts val="0"/>
              </a:spcAft>
              <a:buNone/>
            </a:pPr>
            <a:r>
              <a:t/>
            </a:r>
            <a:endParaRPr b="1"/>
          </a:p>
          <a:p>
            <a:pPr indent="-317500" lvl="0" marL="457200" rtl="0" algn="l">
              <a:spcBef>
                <a:spcPts val="0"/>
              </a:spcBef>
              <a:spcAft>
                <a:spcPts val="0"/>
              </a:spcAft>
              <a:buClr>
                <a:schemeClr val="dk1"/>
              </a:buClr>
              <a:buSzPts val="1400"/>
              <a:buChar char="●"/>
            </a:pPr>
            <a:r>
              <a:rPr b="1" lang="en">
                <a:solidFill>
                  <a:schemeClr val="dk1"/>
                </a:solidFill>
              </a:rPr>
              <a:t>Actual difference of Parking Tickets between two groups: P2 - S2 = P2 - Q + P1 - S1</a:t>
            </a:r>
            <a:endParaRPr b="1">
              <a:solidFill>
                <a:schemeClr val="dk1"/>
              </a:solidFill>
            </a:endParaRPr>
          </a:p>
          <a:p>
            <a:pPr indent="0" lvl="0" marL="45720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Causal Effect of Uber/Lyft Trips on Parking Tickets: CE = P2 - Q = (P2 - S2) - (P1 - S1)</a:t>
            </a:r>
            <a:endParaRPr b="1">
              <a:solidFill>
                <a:schemeClr val="dk1"/>
              </a:solidFill>
            </a:endParaRPr>
          </a:p>
          <a:p>
            <a:pPr indent="0" lvl="0" marL="45720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Causal intensity of Uber/Lyft Trips on Parking Tickets: CI = Difference of Uber/Lyft Trips between two groups / ((P2 - S2) - (P1 - S1))</a:t>
            </a:r>
            <a:endParaRPr b="1">
              <a:solidFill>
                <a:schemeClr val="dk1"/>
              </a:solidFill>
            </a:endParaRPr>
          </a:p>
        </p:txBody>
      </p:sp>
      <p:sp>
        <p:nvSpPr>
          <p:cNvPr id="268" name="Google Shape;268;p32"/>
          <p:cNvSpPr txBox="1"/>
          <p:nvPr/>
        </p:nvSpPr>
        <p:spPr>
          <a:xfrm>
            <a:off x="440875" y="4107150"/>
            <a:ext cx="3563700" cy="5943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b="1" lang="en" sz="800"/>
              <a:t>Pi: Parking Tickets for treatment object in period i, i = 1 or 2</a:t>
            </a:r>
            <a:endParaRPr b="1" sz="800"/>
          </a:p>
          <a:p>
            <a:pPr indent="-279400" lvl="0" marL="457200" rtl="0" algn="l">
              <a:spcBef>
                <a:spcPts val="0"/>
              </a:spcBef>
              <a:spcAft>
                <a:spcPts val="0"/>
              </a:spcAft>
              <a:buClr>
                <a:schemeClr val="dk1"/>
              </a:buClr>
              <a:buSzPts val="800"/>
              <a:buChar char="●"/>
            </a:pPr>
            <a:r>
              <a:rPr b="1" lang="en" sz="800">
                <a:solidFill>
                  <a:schemeClr val="dk1"/>
                </a:solidFill>
              </a:rPr>
              <a:t>Si: Parking Tickets for control object in period i, i = 1 or 2</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Q: Expected parking tickets for treatment object in period 2</a:t>
            </a:r>
            <a:endParaRPr b="1" sz="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p:nvPr/>
        </p:nvSpPr>
        <p:spPr>
          <a:xfrm>
            <a:off x="553350" y="468700"/>
            <a:ext cx="4014900" cy="594300"/>
          </a:xfrm>
          <a:prstGeom prst="rect">
            <a:avLst/>
          </a:prstGeom>
          <a:noFill/>
          <a:ln>
            <a:noFill/>
          </a:ln>
        </p:spPr>
        <p:txBody>
          <a:bodyPr anchorCtr="0" anchor="t" bIns="34275" lIns="68575" spcFirstLastPara="1" rIns="68575" wrap="square" tIns="34275">
            <a:noAutofit/>
          </a:bodyPr>
          <a:lstStyle/>
          <a:p>
            <a:pPr indent="171450" lvl="0" marL="571500" marR="0" rtl="0" algn="l">
              <a:spcBef>
                <a:spcPts val="0"/>
              </a:spcBef>
              <a:spcAft>
                <a:spcPts val="0"/>
              </a:spcAft>
              <a:buClr>
                <a:srgbClr val="000000"/>
              </a:buClr>
              <a:buSzPts val="2100"/>
              <a:buFont typeface="Arial"/>
              <a:buNone/>
            </a:pPr>
            <a:r>
              <a:rPr b="1" lang="en" sz="2300"/>
              <a:t>Contents</a:t>
            </a:r>
            <a:endParaRPr b="1" sz="2300"/>
          </a:p>
          <a:p>
            <a:pPr indent="0" lvl="0" marL="0" marR="0" rtl="0" algn="ctr">
              <a:spcBef>
                <a:spcPts val="0"/>
              </a:spcBef>
              <a:spcAft>
                <a:spcPts val="0"/>
              </a:spcAft>
              <a:buClr>
                <a:srgbClr val="000000"/>
              </a:buClr>
              <a:buSzPts val="2100"/>
              <a:buFont typeface="Arial"/>
              <a:buNone/>
            </a:pPr>
            <a:r>
              <a:t/>
            </a:r>
            <a:endParaRPr b="1" sz="2100"/>
          </a:p>
        </p:txBody>
      </p:sp>
      <p:sp>
        <p:nvSpPr>
          <p:cNvPr id="66" name="Google Shape;66;p15"/>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7" name="Google Shape;67;p15"/>
          <p:cNvSpPr txBox="1"/>
          <p:nvPr/>
        </p:nvSpPr>
        <p:spPr>
          <a:xfrm>
            <a:off x="221600" y="1130825"/>
            <a:ext cx="8812200" cy="48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600"/>
              <a:t>1 		Motivation</a:t>
            </a:r>
            <a:r>
              <a:rPr b="1" lang="en" sz="2400"/>
              <a:t>		</a:t>
            </a:r>
            <a:endParaRPr b="1" sz="2400"/>
          </a:p>
        </p:txBody>
      </p:sp>
      <p:cxnSp>
        <p:nvCxnSpPr>
          <p:cNvPr id="68" name="Google Shape;68;p15"/>
          <p:cNvCxnSpPr/>
          <p:nvPr/>
        </p:nvCxnSpPr>
        <p:spPr>
          <a:xfrm flipH="1" rot="10800000">
            <a:off x="584700" y="1617925"/>
            <a:ext cx="8396400" cy="7500"/>
          </a:xfrm>
          <a:prstGeom prst="straightConnector1">
            <a:avLst/>
          </a:prstGeom>
          <a:noFill/>
          <a:ln cap="flat" cmpd="sng" w="9525">
            <a:solidFill>
              <a:schemeClr val="dk2"/>
            </a:solidFill>
            <a:prstDash val="solid"/>
            <a:round/>
            <a:headEnd len="med" w="med" type="none"/>
            <a:tailEnd len="med" w="med" type="none"/>
          </a:ln>
        </p:spPr>
      </p:cxnSp>
      <p:sp>
        <p:nvSpPr>
          <p:cNvPr id="69" name="Google Shape;69;p15"/>
          <p:cNvSpPr txBox="1"/>
          <p:nvPr/>
        </p:nvSpPr>
        <p:spPr>
          <a:xfrm>
            <a:off x="221600" y="1617925"/>
            <a:ext cx="8812200" cy="48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600"/>
              <a:t>2</a:t>
            </a:r>
            <a:r>
              <a:rPr b="1" lang="en" sz="1600"/>
              <a:t> 		Problem Definition</a:t>
            </a:r>
            <a:r>
              <a:rPr b="1" lang="en" sz="2400"/>
              <a:t>		</a:t>
            </a:r>
            <a:endParaRPr b="1" sz="2400"/>
          </a:p>
        </p:txBody>
      </p:sp>
      <p:cxnSp>
        <p:nvCxnSpPr>
          <p:cNvPr id="70" name="Google Shape;70;p15"/>
          <p:cNvCxnSpPr/>
          <p:nvPr/>
        </p:nvCxnSpPr>
        <p:spPr>
          <a:xfrm flipH="1" rot="10800000">
            <a:off x="584700" y="2105025"/>
            <a:ext cx="8396400" cy="7500"/>
          </a:xfrm>
          <a:prstGeom prst="straightConnector1">
            <a:avLst/>
          </a:prstGeom>
          <a:noFill/>
          <a:ln cap="flat" cmpd="sng" w="9525">
            <a:solidFill>
              <a:schemeClr val="dk2"/>
            </a:solidFill>
            <a:prstDash val="solid"/>
            <a:round/>
            <a:headEnd len="med" w="med" type="none"/>
            <a:tailEnd len="med" w="med" type="none"/>
          </a:ln>
        </p:spPr>
      </p:cxnSp>
      <p:sp>
        <p:nvSpPr>
          <p:cNvPr id="71" name="Google Shape;71;p15"/>
          <p:cNvSpPr txBox="1"/>
          <p:nvPr/>
        </p:nvSpPr>
        <p:spPr>
          <a:xfrm>
            <a:off x="221600" y="2105025"/>
            <a:ext cx="8812200" cy="48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600"/>
              <a:t>3</a:t>
            </a:r>
            <a:r>
              <a:rPr b="1" lang="en" sz="1600"/>
              <a:t> 		Relevant Studies</a:t>
            </a:r>
            <a:r>
              <a:rPr b="1" lang="en" sz="2400"/>
              <a:t>		</a:t>
            </a:r>
            <a:endParaRPr b="1" sz="2400"/>
          </a:p>
        </p:txBody>
      </p:sp>
      <p:cxnSp>
        <p:nvCxnSpPr>
          <p:cNvPr id="72" name="Google Shape;72;p15"/>
          <p:cNvCxnSpPr/>
          <p:nvPr/>
        </p:nvCxnSpPr>
        <p:spPr>
          <a:xfrm flipH="1" rot="10800000">
            <a:off x="584700" y="2592125"/>
            <a:ext cx="8396400" cy="7500"/>
          </a:xfrm>
          <a:prstGeom prst="straightConnector1">
            <a:avLst/>
          </a:prstGeom>
          <a:noFill/>
          <a:ln cap="flat" cmpd="sng" w="9525">
            <a:solidFill>
              <a:schemeClr val="dk2"/>
            </a:solidFill>
            <a:prstDash val="solid"/>
            <a:round/>
            <a:headEnd len="med" w="med" type="none"/>
            <a:tailEnd len="med" w="med" type="none"/>
          </a:ln>
        </p:spPr>
      </p:cxnSp>
      <p:sp>
        <p:nvSpPr>
          <p:cNvPr id="73" name="Google Shape;73;p15"/>
          <p:cNvSpPr txBox="1"/>
          <p:nvPr/>
        </p:nvSpPr>
        <p:spPr>
          <a:xfrm>
            <a:off x="221600" y="2592125"/>
            <a:ext cx="8812200" cy="48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600"/>
              <a:t>4</a:t>
            </a:r>
            <a:r>
              <a:rPr b="1" lang="en" sz="1600"/>
              <a:t> 		Data Description</a:t>
            </a:r>
            <a:r>
              <a:rPr b="1" lang="en" sz="2400"/>
              <a:t>		</a:t>
            </a:r>
            <a:endParaRPr b="1" sz="2400"/>
          </a:p>
        </p:txBody>
      </p:sp>
      <p:cxnSp>
        <p:nvCxnSpPr>
          <p:cNvPr id="74" name="Google Shape;74;p15"/>
          <p:cNvCxnSpPr/>
          <p:nvPr/>
        </p:nvCxnSpPr>
        <p:spPr>
          <a:xfrm flipH="1" rot="10800000">
            <a:off x="584700" y="3079225"/>
            <a:ext cx="8396400" cy="7500"/>
          </a:xfrm>
          <a:prstGeom prst="straightConnector1">
            <a:avLst/>
          </a:prstGeom>
          <a:noFill/>
          <a:ln cap="flat" cmpd="sng" w="9525">
            <a:solidFill>
              <a:schemeClr val="dk2"/>
            </a:solidFill>
            <a:prstDash val="solid"/>
            <a:round/>
            <a:headEnd len="med" w="med" type="none"/>
            <a:tailEnd len="med" w="med" type="none"/>
          </a:ln>
        </p:spPr>
      </p:cxnSp>
      <p:sp>
        <p:nvSpPr>
          <p:cNvPr id="75" name="Google Shape;75;p15"/>
          <p:cNvSpPr txBox="1"/>
          <p:nvPr/>
        </p:nvSpPr>
        <p:spPr>
          <a:xfrm>
            <a:off x="221600" y="3079225"/>
            <a:ext cx="8812200" cy="48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600"/>
              <a:t>5</a:t>
            </a:r>
            <a:r>
              <a:rPr b="1" lang="en" sz="1600"/>
              <a:t> 		Methodology</a:t>
            </a:r>
            <a:r>
              <a:rPr b="1" lang="en" sz="2400"/>
              <a:t>		</a:t>
            </a:r>
            <a:endParaRPr b="1" sz="2400"/>
          </a:p>
        </p:txBody>
      </p:sp>
      <p:cxnSp>
        <p:nvCxnSpPr>
          <p:cNvPr id="76" name="Google Shape;76;p15"/>
          <p:cNvCxnSpPr/>
          <p:nvPr/>
        </p:nvCxnSpPr>
        <p:spPr>
          <a:xfrm flipH="1" rot="10800000">
            <a:off x="584700" y="3566325"/>
            <a:ext cx="8396400" cy="7500"/>
          </a:xfrm>
          <a:prstGeom prst="straightConnector1">
            <a:avLst/>
          </a:prstGeom>
          <a:noFill/>
          <a:ln cap="flat" cmpd="sng" w="9525">
            <a:solidFill>
              <a:schemeClr val="dk2"/>
            </a:solidFill>
            <a:prstDash val="solid"/>
            <a:round/>
            <a:headEnd len="med" w="med" type="none"/>
            <a:tailEnd len="med" w="med" type="none"/>
          </a:ln>
        </p:spPr>
      </p:cxnSp>
      <p:sp>
        <p:nvSpPr>
          <p:cNvPr id="77" name="Google Shape;77;p15"/>
          <p:cNvSpPr txBox="1"/>
          <p:nvPr/>
        </p:nvSpPr>
        <p:spPr>
          <a:xfrm>
            <a:off x="221600" y="3566325"/>
            <a:ext cx="8812200" cy="48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600"/>
              <a:t>6</a:t>
            </a:r>
            <a:r>
              <a:rPr b="1" lang="en" sz="1600"/>
              <a:t> 		Results</a:t>
            </a:r>
            <a:r>
              <a:rPr b="1" lang="en" sz="2400"/>
              <a:t>		</a:t>
            </a:r>
            <a:endParaRPr b="1" sz="2400"/>
          </a:p>
        </p:txBody>
      </p:sp>
      <p:cxnSp>
        <p:nvCxnSpPr>
          <p:cNvPr id="78" name="Google Shape;78;p15"/>
          <p:cNvCxnSpPr/>
          <p:nvPr/>
        </p:nvCxnSpPr>
        <p:spPr>
          <a:xfrm flipH="1" rot="10800000">
            <a:off x="584700" y="4053425"/>
            <a:ext cx="8396400" cy="7500"/>
          </a:xfrm>
          <a:prstGeom prst="straightConnector1">
            <a:avLst/>
          </a:prstGeom>
          <a:noFill/>
          <a:ln cap="flat" cmpd="sng" w="9525">
            <a:solidFill>
              <a:schemeClr val="dk2"/>
            </a:solidFill>
            <a:prstDash val="solid"/>
            <a:round/>
            <a:headEnd len="med" w="med" type="none"/>
            <a:tailEnd len="med" w="med" type="none"/>
          </a:ln>
        </p:spPr>
      </p:cxnSp>
      <p:sp>
        <p:nvSpPr>
          <p:cNvPr id="79" name="Google Shape;79;p15"/>
          <p:cNvSpPr txBox="1"/>
          <p:nvPr/>
        </p:nvSpPr>
        <p:spPr>
          <a:xfrm>
            <a:off x="221600" y="4053425"/>
            <a:ext cx="8812200" cy="48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600"/>
              <a:t>7</a:t>
            </a:r>
            <a:r>
              <a:rPr b="1" lang="en" sz="1600"/>
              <a:t> 		Conclusions</a:t>
            </a:r>
            <a:r>
              <a:rPr b="1" lang="en" sz="2400"/>
              <a:t>		</a:t>
            </a:r>
            <a:endParaRPr b="1"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3"/>
          <p:cNvSpPr/>
          <p:nvPr/>
        </p:nvSpPr>
        <p:spPr>
          <a:xfrm>
            <a:off x="1302300" y="468700"/>
            <a:ext cx="64503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Methodology - Difference in Differences (DID)</a:t>
            </a:r>
            <a:endParaRPr b="1" sz="2100"/>
          </a:p>
        </p:txBody>
      </p:sp>
      <p:sp>
        <p:nvSpPr>
          <p:cNvPr id="274" name="Google Shape;274;p33"/>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75" name="Google Shape;275;p33"/>
          <p:cNvPicPr preferRelativeResize="0"/>
          <p:nvPr/>
        </p:nvPicPr>
        <p:blipFill>
          <a:blip r:embed="rId3">
            <a:alphaModFix/>
          </a:blip>
          <a:stretch>
            <a:fillRect/>
          </a:stretch>
        </p:blipFill>
        <p:spPr>
          <a:xfrm>
            <a:off x="562850" y="1838875"/>
            <a:ext cx="825301" cy="689600"/>
          </a:xfrm>
          <a:prstGeom prst="rect">
            <a:avLst/>
          </a:prstGeom>
          <a:noFill/>
          <a:ln>
            <a:noFill/>
          </a:ln>
        </p:spPr>
      </p:pic>
      <p:pic>
        <p:nvPicPr>
          <p:cNvPr id="276" name="Google Shape;276;p33"/>
          <p:cNvPicPr preferRelativeResize="0"/>
          <p:nvPr/>
        </p:nvPicPr>
        <p:blipFill>
          <a:blip r:embed="rId3">
            <a:alphaModFix/>
          </a:blip>
          <a:stretch>
            <a:fillRect/>
          </a:stretch>
        </p:blipFill>
        <p:spPr>
          <a:xfrm>
            <a:off x="1466850" y="3218075"/>
            <a:ext cx="825301" cy="689600"/>
          </a:xfrm>
          <a:prstGeom prst="rect">
            <a:avLst/>
          </a:prstGeom>
          <a:noFill/>
          <a:ln>
            <a:noFill/>
          </a:ln>
        </p:spPr>
      </p:pic>
      <p:pic>
        <p:nvPicPr>
          <p:cNvPr id="277" name="Google Shape;277;p33"/>
          <p:cNvPicPr preferRelativeResize="0"/>
          <p:nvPr/>
        </p:nvPicPr>
        <p:blipFill>
          <a:blip r:embed="rId3">
            <a:alphaModFix/>
          </a:blip>
          <a:stretch>
            <a:fillRect/>
          </a:stretch>
        </p:blipFill>
        <p:spPr>
          <a:xfrm>
            <a:off x="562850" y="3218075"/>
            <a:ext cx="825301" cy="689600"/>
          </a:xfrm>
          <a:prstGeom prst="rect">
            <a:avLst/>
          </a:prstGeom>
          <a:noFill/>
          <a:ln>
            <a:noFill/>
          </a:ln>
        </p:spPr>
      </p:pic>
      <p:pic>
        <p:nvPicPr>
          <p:cNvPr id="278" name="Google Shape;278;p33"/>
          <p:cNvPicPr preferRelativeResize="0"/>
          <p:nvPr/>
        </p:nvPicPr>
        <p:blipFill>
          <a:blip r:embed="rId3">
            <a:alphaModFix/>
          </a:blip>
          <a:stretch>
            <a:fillRect/>
          </a:stretch>
        </p:blipFill>
        <p:spPr>
          <a:xfrm>
            <a:off x="1044300" y="2528475"/>
            <a:ext cx="825301" cy="689600"/>
          </a:xfrm>
          <a:prstGeom prst="rect">
            <a:avLst/>
          </a:prstGeom>
          <a:noFill/>
          <a:ln>
            <a:noFill/>
          </a:ln>
        </p:spPr>
      </p:pic>
      <p:pic>
        <p:nvPicPr>
          <p:cNvPr id="279" name="Google Shape;279;p33"/>
          <p:cNvPicPr preferRelativeResize="0"/>
          <p:nvPr/>
        </p:nvPicPr>
        <p:blipFill>
          <a:blip r:embed="rId3">
            <a:alphaModFix/>
          </a:blip>
          <a:stretch>
            <a:fillRect/>
          </a:stretch>
        </p:blipFill>
        <p:spPr>
          <a:xfrm>
            <a:off x="6430250" y="1729325"/>
            <a:ext cx="825301" cy="689600"/>
          </a:xfrm>
          <a:prstGeom prst="rect">
            <a:avLst/>
          </a:prstGeom>
          <a:noFill/>
          <a:ln>
            <a:noFill/>
          </a:ln>
        </p:spPr>
      </p:pic>
      <p:sp>
        <p:nvSpPr>
          <p:cNvPr id="280" name="Google Shape;280;p33"/>
          <p:cNvSpPr txBox="1"/>
          <p:nvPr/>
        </p:nvSpPr>
        <p:spPr>
          <a:xfrm>
            <a:off x="159325" y="3983175"/>
            <a:ext cx="24852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263 Taxi Zones</a:t>
            </a:r>
            <a:endParaRPr b="1"/>
          </a:p>
        </p:txBody>
      </p:sp>
      <p:sp>
        <p:nvSpPr>
          <p:cNvPr id="281" name="Google Shape;281;p33"/>
          <p:cNvSpPr/>
          <p:nvPr/>
        </p:nvSpPr>
        <p:spPr>
          <a:xfrm>
            <a:off x="2502475" y="2602925"/>
            <a:ext cx="3723300" cy="386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txBox="1"/>
          <p:nvPr/>
        </p:nvSpPr>
        <p:spPr>
          <a:xfrm>
            <a:off x="3354602" y="2135225"/>
            <a:ext cx="19776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K-Means Clustering</a:t>
            </a:r>
            <a:endParaRPr b="1"/>
          </a:p>
        </p:txBody>
      </p:sp>
      <p:sp>
        <p:nvSpPr>
          <p:cNvPr id="283" name="Google Shape;283;p33"/>
          <p:cNvSpPr txBox="1"/>
          <p:nvPr/>
        </p:nvSpPr>
        <p:spPr>
          <a:xfrm>
            <a:off x="2726550" y="3100550"/>
            <a:ext cx="3233700" cy="151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Number of parking ticket of each Taxi Zone in 2014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2.    </a:t>
            </a:r>
            <a:r>
              <a:rPr lang="en"/>
              <a:t>Socioeconomic</a:t>
            </a:r>
            <a:r>
              <a:rPr lang="en"/>
              <a:t>, crime,   </a:t>
            </a:r>
            <a:endParaRPr/>
          </a:p>
          <a:p>
            <a:pPr indent="457200" lvl="0" marL="0" rtl="0" algn="l">
              <a:spcBef>
                <a:spcPts val="0"/>
              </a:spcBef>
              <a:spcAft>
                <a:spcPts val="0"/>
              </a:spcAft>
              <a:buNone/>
            </a:pPr>
            <a:r>
              <a:rPr lang="en"/>
              <a:t>parking </a:t>
            </a:r>
            <a:r>
              <a:rPr lang="en"/>
              <a:t>capacity</a:t>
            </a:r>
            <a:r>
              <a:rPr lang="en"/>
              <a:t> </a:t>
            </a:r>
            <a:endParaRPr/>
          </a:p>
          <a:p>
            <a:pPr indent="0" lvl="0" marL="457200" rtl="0" algn="l">
              <a:spcBef>
                <a:spcPts val="0"/>
              </a:spcBef>
              <a:spcAft>
                <a:spcPts val="0"/>
              </a:spcAft>
              <a:buNone/>
            </a:pPr>
            <a:r>
              <a:rPr lang="en"/>
              <a:t>Information (45 variables in total)</a:t>
            </a:r>
            <a:endParaRPr/>
          </a:p>
        </p:txBody>
      </p:sp>
      <p:pic>
        <p:nvPicPr>
          <p:cNvPr id="284" name="Google Shape;284;p33"/>
          <p:cNvPicPr preferRelativeResize="0"/>
          <p:nvPr/>
        </p:nvPicPr>
        <p:blipFill>
          <a:blip r:embed="rId3">
            <a:alphaModFix/>
          </a:blip>
          <a:stretch>
            <a:fillRect/>
          </a:stretch>
        </p:blipFill>
        <p:spPr>
          <a:xfrm>
            <a:off x="1610600" y="1838875"/>
            <a:ext cx="825301" cy="689600"/>
          </a:xfrm>
          <a:prstGeom prst="rect">
            <a:avLst/>
          </a:prstGeom>
          <a:noFill/>
          <a:ln>
            <a:noFill/>
          </a:ln>
        </p:spPr>
      </p:pic>
      <p:pic>
        <p:nvPicPr>
          <p:cNvPr id="285" name="Google Shape;285;p33"/>
          <p:cNvPicPr preferRelativeResize="0"/>
          <p:nvPr/>
        </p:nvPicPr>
        <p:blipFill>
          <a:blip r:embed="rId3">
            <a:alphaModFix/>
          </a:blip>
          <a:stretch>
            <a:fillRect/>
          </a:stretch>
        </p:blipFill>
        <p:spPr>
          <a:xfrm>
            <a:off x="8019300" y="1729325"/>
            <a:ext cx="825301" cy="689600"/>
          </a:xfrm>
          <a:prstGeom prst="rect">
            <a:avLst/>
          </a:prstGeom>
          <a:noFill/>
          <a:ln>
            <a:noFill/>
          </a:ln>
        </p:spPr>
      </p:pic>
      <p:sp>
        <p:nvSpPr>
          <p:cNvPr id="286" name="Google Shape;286;p33"/>
          <p:cNvSpPr/>
          <p:nvPr/>
        </p:nvSpPr>
        <p:spPr>
          <a:xfrm>
            <a:off x="7331425" y="2022225"/>
            <a:ext cx="612000" cy="103800"/>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3"/>
          <p:cNvPicPr preferRelativeResize="0"/>
          <p:nvPr/>
        </p:nvPicPr>
        <p:blipFill>
          <a:blip r:embed="rId3">
            <a:alphaModFix/>
          </a:blip>
          <a:stretch>
            <a:fillRect/>
          </a:stretch>
        </p:blipFill>
        <p:spPr>
          <a:xfrm>
            <a:off x="6430250" y="2616350"/>
            <a:ext cx="825301" cy="689600"/>
          </a:xfrm>
          <a:prstGeom prst="rect">
            <a:avLst/>
          </a:prstGeom>
          <a:noFill/>
          <a:ln>
            <a:noFill/>
          </a:ln>
        </p:spPr>
      </p:pic>
      <p:pic>
        <p:nvPicPr>
          <p:cNvPr id="288" name="Google Shape;288;p33"/>
          <p:cNvPicPr preferRelativeResize="0"/>
          <p:nvPr/>
        </p:nvPicPr>
        <p:blipFill>
          <a:blip r:embed="rId3">
            <a:alphaModFix/>
          </a:blip>
          <a:stretch>
            <a:fillRect/>
          </a:stretch>
        </p:blipFill>
        <p:spPr>
          <a:xfrm>
            <a:off x="6430250" y="3549450"/>
            <a:ext cx="825301" cy="689600"/>
          </a:xfrm>
          <a:prstGeom prst="rect">
            <a:avLst/>
          </a:prstGeom>
          <a:noFill/>
          <a:ln>
            <a:noFill/>
          </a:ln>
        </p:spPr>
      </p:pic>
      <p:sp>
        <p:nvSpPr>
          <p:cNvPr id="289" name="Google Shape;289;p33"/>
          <p:cNvSpPr/>
          <p:nvPr/>
        </p:nvSpPr>
        <p:spPr>
          <a:xfrm>
            <a:off x="7331425" y="2897575"/>
            <a:ext cx="612000" cy="103800"/>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7331425" y="3803875"/>
            <a:ext cx="612000" cy="103800"/>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33"/>
          <p:cNvPicPr preferRelativeResize="0"/>
          <p:nvPr/>
        </p:nvPicPr>
        <p:blipFill>
          <a:blip r:embed="rId3">
            <a:alphaModFix/>
          </a:blip>
          <a:stretch>
            <a:fillRect/>
          </a:stretch>
        </p:blipFill>
        <p:spPr>
          <a:xfrm>
            <a:off x="8034875" y="2616350"/>
            <a:ext cx="825301" cy="689600"/>
          </a:xfrm>
          <a:prstGeom prst="rect">
            <a:avLst/>
          </a:prstGeom>
          <a:noFill/>
          <a:ln>
            <a:noFill/>
          </a:ln>
        </p:spPr>
      </p:pic>
      <p:pic>
        <p:nvPicPr>
          <p:cNvPr id="292" name="Google Shape;292;p33"/>
          <p:cNvPicPr preferRelativeResize="0"/>
          <p:nvPr/>
        </p:nvPicPr>
        <p:blipFill>
          <a:blip r:embed="rId3">
            <a:alphaModFix/>
          </a:blip>
          <a:stretch>
            <a:fillRect/>
          </a:stretch>
        </p:blipFill>
        <p:spPr>
          <a:xfrm>
            <a:off x="8019300" y="3503375"/>
            <a:ext cx="825301" cy="689600"/>
          </a:xfrm>
          <a:prstGeom prst="rect">
            <a:avLst/>
          </a:prstGeom>
          <a:noFill/>
          <a:ln>
            <a:noFill/>
          </a:ln>
        </p:spPr>
      </p:pic>
      <p:sp>
        <p:nvSpPr>
          <p:cNvPr id="293" name="Google Shape;293;p33"/>
          <p:cNvSpPr txBox="1"/>
          <p:nvPr/>
        </p:nvSpPr>
        <p:spPr>
          <a:xfrm>
            <a:off x="6000775" y="1160200"/>
            <a:ext cx="32733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Pairs of </a:t>
            </a:r>
            <a:r>
              <a:rPr b="1" lang="en">
                <a:solidFill>
                  <a:srgbClr val="FF0000"/>
                </a:solidFill>
              </a:rPr>
              <a:t>Homogeneous </a:t>
            </a:r>
            <a:r>
              <a:rPr b="1" lang="en"/>
              <a:t>Cab Zones</a:t>
            </a:r>
            <a:endParaRPr b="1"/>
          </a:p>
        </p:txBody>
      </p:sp>
      <p:sp>
        <p:nvSpPr>
          <p:cNvPr id="294" name="Google Shape;294;p33"/>
          <p:cNvSpPr txBox="1"/>
          <p:nvPr/>
        </p:nvSpPr>
        <p:spPr>
          <a:xfrm>
            <a:off x="6643250" y="4490425"/>
            <a:ext cx="22014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Over 900 Pairs in Total</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4"/>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0" name="Google Shape;300;p34"/>
          <p:cNvSpPr/>
          <p:nvPr/>
        </p:nvSpPr>
        <p:spPr>
          <a:xfrm>
            <a:off x="1302300" y="468700"/>
            <a:ext cx="64503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Methodology - Difference in Differences (DID)</a:t>
            </a:r>
            <a:endParaRPr b="1" sz="2100"/>
          </a:p>
        </p:txBody>
      </p:sp>
      <p:pic>
        <p:nvPicPr>
          <p:cNvPr id="301" name="Google Shape;301;p34"/>
          <p:cNvPicPr preferRelativeResize="0"/>
          <p:nvPr/>
        </p:nvPicPr>
        <p:blipFill rotWithShape="1">
          <a:blip r:embed="rId3">
            <a:alphaModFix/>
          </a:blip>
          <a:srcRect b="0" l="43133" r="0" t="0"/>
          <a:stretch/>
        </p:blipFill>
        <p:spPr>
          <a:xfrm>
            <a:off x="584700" y="1063000"/>
            <a:ext cx="3704598" cy="3629549"/>
          </a:xfrm>
          <a:prstGeom prst="rect">
            <a:avLst/>
          </a:prstGeom>
          <a:noFill/>
          <a:ln>
            <a:noFill/>
          </a:ln>
        </p:spPr>
      </p:pic>
      <p:pic>
        <p:nvPicPr>
          <p:cNvPr id="302" name="Google Shape;302;p34"/>
          <p:cNvPicPr preferRelativeResize="0"/>
          <p:nvPr/>
        </p:nvPicPr>
        <p:blipFill rotWithShape="1">
          <a:blip r:embed="rId3">
            <a:alphaModFix/>
          </a:blip>
          <a:srcRect b="39687" l="63034" r="18030" t="27014"/>
          <a:stretch/>
        </p:blipFill>
        <p:spPr>
          <a:xfrm>
            <a:off x="4529125" y="1175113"/>
            <a:ext cx="1934699" cy="1895524"/>
          </a:xfrm>
          <a:prstGeom prst="rect">
            <a:avLst/>
          </a:prstGeom>
          <a:noFill/>
          <a:ln cap="flat" cmpd="sng" w="9525">
            <a:solidFill>
              <a:schemeClr val="dk2"/>
            </a:solidFill>
            <a:prstDash val="solid"/>
            <a:round/>
            <a:headEnd len="sm" w="sm" type="none"/>
            <a:tailEnd len="sm" w="sm" type="none"/>
          </a:ln>
        </p:spPr>
      </p:pic>
      <p:grpSp>
        <p:nvGrpSpPr>
          <p:cNvPr id="303" name="Google Shape;303;p34"/>
          <p:cNvGrpSpPr/>
          <p:nvPr/>
        </p:nvGrpSpPr>
        <p:grpSpPr>
          <a:xfrm>
            <a:off x="5369000" y="1669875"/>
            <a:ext cx="3698800" cy="2528150"/>
            <a:chOff x="5369000" y="1669875"/>
            <a:chExt cx="3698800" cy="2528150"/>
          </a:xfrm>
        </p:grpSpPr>
        <p:cxnSp>
          <p:nvCxnSpPr>
            <p:cNvPr id="304" name="Google Shape;304;p34"/>
            <p:cNvCxnSpPr/>
            <p:nvPr/>
          </p:nvCxnSpPr>
          <p:spPr>
            <a:xfrm>
              <a:off x="5615000" y="1875225"/>
              <a:ext cx="1864500" cy="0"/>
            </a:xfrm>
            <a:prstGeom prst="straightConnector1">
              <a:avLst/>
            </a:prstGeom>
            <a:noFill/>
            <a:ln cap="flat" cmpd="sng" w="19050">
              <a:solidFill>
                <a:schemeClr val="dk2"/>
              </a:solidFill>
              <a:prstDash val="solid"/>
              <a:round/>
              <a:headEnd len="med" w="med" type="none"/>
              <a:tailEnd len="med" w="med" type="none"/>
            </a:ln>
          </p:spPr>
        </p:cxnSp>
        <p:sp>
          <p:nvSpPr>
            <p:cNvPr id="305" name="Google Shape;305;p34"/>
            <p:cNvSpPr txBox="1"/>
            <p:nvPr/>
          </p:nvSpPr>
          <p:spPr>
            <a:xfrm>
              <a:off x="7505400" y="1669875"/>
              <a:ext cx="15624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Midtown Center Taxi Zone</a:t>
              </a:r>
              <a:endParaRPr b="1">
                <a:solidFill>
                  <a:schemeClr val="dk1"/>
                </a:solidFill>
              </a:endParaRPr>
            </a:p>
          </p:txBody>
        </p:sp>
        <p:cxnSp>
          <p:nvCxnSpPr>
            <p:cNvPr id="306" name="Google Shape;306;p34"/>
            <p:cNvCxnSpPr/>
            <p:nvPr/>
          </p:nvCxnSpPr>
          <p:spPr>
            <a:xfrm>
              <a:off x="5369000" y="2152125"/>
              <a:ext cx="10800" cy="1857600"/>
            </a:xfrm>
            <a:prstGeom prst="straightConnector1">
              <a:avLst/>
            </a:prstGeom>
            <a:noFill/>
            <a:ln cap="flat" cmpd="sng" w="19050">
              <a:solidFill>
                <a:schemeClr val="dk2"/>
              </a:solidFill>
              <a:prstDash val="solid"/>
              <a:round/>
              <a:headEnd len="med" w="med" type="none"/>
              <a:tailEnd len="med" w="med" type="none"/>
            </a:ln>
          </p:spPr>
        </p:cxnSp>
        <p:sp>
          <p:nvSpPr>
            <p:cNvPr id="307" name="Google Shape;307;p34"/>
            <p:cNvSpPr txBox="1"/>
            <p:nvPr/>
          </p:nvSpPr>
          <p:spPr>
            <a:xfrm>
              <a:off x="5434000" y="3787325"/>
              <a:ext cx="18645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Flatiron Taxi Zones</a:t>
              </a:r>
              <a:endParaRPr b="1">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ppt_w</p:attrName>
                                        </p:attrNameLst>
                                      </p:cBhvr>
                                      <p:tavLst>
                                        <p:tav fmla="" tm="0">
                                          <p:val>
                                            <p:strVal val="0"/>
                                          </p:val>
                                        </p:tav>
                                        <p:tav fmla="" tm="100000">
                                          <p:val>
                                            <p:strVal val="#ppt_w"/>
                                          </p:val>
                                        </p:tav>
                                      </p:tavLst>
                                    </p:anim>
                                    <p:anim calcmode="lin" valueType="num">
                                      <p:cBhvr additive="base">
                                        <p:cTn dur="500"/>
                                        <p:tgtEl>
                                          <p:spTgt spid="30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5"/>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13" name="Google Shape;313;p35"/>
          <p:cNvPicPr preferRelativeResize="0"/>
          <p:nvPr/>
        </p:nvPicPr>
        <p:blipFill rotWithShape="1">
          <a:blip r:embed="rId3">
            <a:alphaModFix/>
          </a:blip>
          <a:srcRect b="50000" l="0" r="0" t="0"/>
          <a:stretch/>
        </p:blipFill>
        <p:spPr>
          <a:xfrm>
            <a:off x="536425" y="1274775"/>
            <a:ext cx="5566125" cy="3185912"/>
          </a:xfrm>
          <a:prstGeom prst="rect">
            <a:avLst/>
          </a:prstGeom>
          <a:noFill/>
          <a:ln>
            <a:noFill/>
          </a:ln>
        </p:spPr>
      </p:pic>
      <p:pic>
        <p:nvPicPr>
          <p:cNvPr id="314" name="Google Shape;314;p35"/>
          <p:cNvPicPr preferRelativeResize="0"/>
          <p:nvPr/>
        </p:nvPicPr>
        <p:blipFill rotWithShape="1">
          <a:blip r:embed="rId4">
            <a:alphaModFix/>
          </a:blip>
          <a:srcRect b="0" l="0" r="56666" t="0"/>
          <a:stretch/>
        </p:blipFill>
        <p:spPr>
          <a:xfrm>
            <a:off x="6102550" y="1320775"/>
            <a:ext cx="2415926" cy="3116925"/>
          </a:xfrm>
          <a:prstGeom prst="rect">
            <a:avLst/>
          </a:prstGeom>
          <a:noFill/>
          <a:ln>
            <a:noFill/>
          </a:ln>
        </p:spPr>
      </p:pic>
      <p:sp>
        <p:nvSpPr>
          <p:cNvPr id="315" name="Google Shape;315;p35"/>
          <p:cNvSpPr/>
          <p:nvPr/>
        </p:nvSpPr>
        <p:spPr>
          <a:xfrm>
            <a:off x="1302300" y="468700"/>
            <a:ext cx="64503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Methodology - Difference in Differences (DID)</a:t>
            </a:r>
            <a:endParaRPr b="1"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6"/>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21" name="Google Shape;321;p36"/>
          <p:cNvPicPr preferRelativeResize="0"/>
          <p:nvPr/>
        </p:nvPicPr>
        <p:blipFill>
          <a:blip r:embed="rId3">
            <a:alphaModFix/>
          </a:blip>
          <a:stretch>
            <a:fillRect/>
          </a:stretch>
        </p:blipFill>
        <p:spPr>
          <a:xfrm>
            <a:off x="584700" y="4894950"/>
            <a:ext cx="717600" cy="149850"/>
          </a:xfrm>
          <a:prstGeom prst="rect">
            <a:avLst/>
          </a:prstGeom>
          <a:noFill/>
          <a:ln>
            <a:noFill/>
          </a:ln>
        </p:spPr>
      </p:pic>
      <p:pic>
        <p:nvPicPr>
          <p:cNvPr id="322" name="Google Shape;322;p36"/>
          <p:cNvPicPr preferRelativeResize="0"/>
          <p:nvPr/>
        </p:nvPicPr>
        <p:blipFill rotWithShape="1">
          <a:blip r:embed="rId4">
            <a:alphaModFix/>
          </a:blip>
          <a:srcRect b="0" l="0" r="0" t="50000"/>
          <a:stretch/>
        </p:blipFill>
        <p:spPr>
          <a:xfrm>
            <a:off x="1624924" y="1150475"/>
            <a:ext cx="5805051" cy="3322574"/>
          </a:xfrm>
          <a:prstGeom prst="rect">
            <a:avLst/>
          </a:prstGeom>
          <a:noFill/>
          <a:ln>
            <a:noFill/>
          </a:ln>
        </p:spPr>
      </p:pic>
      <p:sp>
        <p:nvSpPr>
          <p:cNvPr id="323" name="Google Shape;323;p36"/>
          <p:cNvSpPr/>
          <p:nvPr/>
        </p:nvSpPr>
        <p:spPr>
          <a:xfrm>
            <a:off x="1302300" y="468700"/>
            <a:ext cx="64503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Results</a:t>
            </a:r>
            <a:r>
              <a:rPr b="1" lang="en" sz="2100"/>
              <a:t> - Difference in Differences (DID)</a:t>
            </a:r>
            <a:endParaRPr b="1"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7"/>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29" name="Google Shape;329;p37"/>
          <p:cNvPicPr preferRelativeResize="0"/>
          <p:nvPr/>
        </p:nvPicPr>
        <p:blipFill>
          <a:blip r:embed="rId3">
            <a:alphaModFix/>
          </a:blip>
          <a:stretch>
            <a:fillRect/>
          </a:stretch>
        </p:blipFill>
        <p:spPr>
          <a:xfrm>
            <a:off x="584700" y="4894950"/>
            <a:ext cx="717600" cy="149850"/>
          </a:xfrm>
          <a:prstGeom prst="rect">
            <a:avLst/>
          </a:prstGeom>
          <a:noFill/>
          <a:ln>
            <a:noFill/>
          </a:ln>
        </p:spPr>
      </p:pic>
      <p:sp>
        <p:nvSpPr>
          <p:cNvPr id="330" name="Google Shape;330;p37"/>
          <p:cNvSpPr/>
          <p:nvPr/>
        </p:nvSpPr>
        <p:spPr>
          <a:xfrm>
            <a:off x="1302300" y="468700"/>
            <a:ext cx="64503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Results - Difference in Differences (DID)</a:t>
            </a:r>
            <a:endParaRPr b="1" sz="2100"/>
          </a:p>
        </p:txBody>
      </p:sp>
      <p:sp>
        <p:nvSpPr>
          <p:cNvPr id="331" name="Google Shape;331;p37"/>
          <p:cNvSpPr txBox="1"/>
          <p:nvPr/>
        </p:nvSpPr>
        <p:spPr>
          <a:xfrm>
            <a:off x="886625" y="3073325"/>
            <a:ext cx="3063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Increase of 224.2 Uber/Lyft trips</a:t>
            </a:r>
            <a:endParaRPr b="1">
              <a:solidFill>
                <a:schemeClr val="dk1"/>
              </a:solidFill>
            </a:endParaRPr>
          </a:p>
        </p:txBody>
      </p:sp>
      <p:sp>
        <p:nvSpPr>
          <p:cNvPr id="332" name="Google Shape;332;p37"/>
          <p:cNvSpPr txBox="1"/>
          <p:nvPr/>
        </p:nvSpPr>
        <p:spPr>
          <a:xfrm>
            <a:off x="5548050" y="3073325"/>
            <a:ext cx="25914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Decrease of 1 parking ticket </a:t>
            </a:r>
            <a:endParaRPr b="1">
              <a:solidFill>
                <a:schemeClr val="dk1"/>
              </a:solidFill>
            </a:endParaRPr>
          </a:p>
        </p:txBody>
      </p:sp>
      <p:pic>
        <p:nvPicPr>
          <p:cNvPr id="333" name="Google Shape;333;p37"/>
          <p:cNvPicPr preferRelativeResize="0"/>
          <p:nvPr/>
        </p:nvPicPr>
        <p:blipFill>
          <a:blip r:embed="rId4">
            <a:alphaModFix/>
          </a:blip>
          <a:stretch>
            <a:fillRect/>
          </a:stretch>
        </p:blipFill>
        <p:spPr>
          <a:xfrm>
            <a:off x="1653399" y="2157975"/>
            <a:ext cx="1140650" cy="1140650"/>
          </a:xfrm>
          <a:prstGeom prst="rect">
            <a:avLst/>
          </a:prstGeom>
          <a:noFill/>
          <a:ln>
            <a:noFill/>
          </a:ln>
        </p:spPr>
      </p:pic>
      <p:sp>
        <p:nvSpPr>
          <p:cNvPr id="334" name="Google Shape;334;p37"/>
          <p:cNvSpPr/>
          <p:nvPr/>
        </p:nvSpPr>
        <p:spPr>
          <a:xfrm rot="-5400000">
            <a:off x="4282350" y="2524750"/>
            <a:ext cx="224400" cy="407100"/>
          </a:xfrm>
          <a:prstGeom prst="downArrow">
            <a:avLst>
              <a:gd fmla="val 786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7"/>
          <p:cNvPicPr preferRelativeResize="0"/>
          <p:nvPr/>
        </p:nvPicPr>
        <p:blipFill>
          <a:blip r:embed="rId5">
            <a:alphaModFix/>
          </a:blip>
          <a:stretch>
            <a:fillRect/>
          </a:stretch>
        </p:blipFill>
        <p:spPr>
          <a:xfrm>
            <a:off x="6349950" y="2410738"/>
            <a:ext cx="987600" cy="63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8"/>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41" name="Google Shape;341;p38"/>
          <p:cNvPicPr preferRelativeResize="0"/>
          <p:nvPr/>
        </p:nvPicPr>
        <p:blipFill>
          <a:blip r:embed="rId3">
            <a:alphaModFix/>
          </a:blip>
          <a:stretch>
            <a:fillRect/>
          </a:stretch>
        </p:blipFill>
        <p:spPr>
          <a:xfrm>
            <a:off x="584700" y="4894950"/>
            <a:ext cx="717600" cy="149850"/>
          </a:xfrm>
          <a:prstGeom prst="rect">
            <a:avLst/>
          </a:prstGeom>
          <a:noFill/>
          <a:ln>
            <a:noFill/>
          </a:ln>
        </p:spPr>
      </p:pic>
      <p:sp>
        <p:nvSpPr>
          <p:cNvPr id="342" name="Google Shape;342;p38"/>
          <p:cNvSpPr/>
          <p:nvPr/>
        </p:nvSpPr>
        <p:spPr>
          <a:xfrm>
            <a:off x="1302300" y="468700"/>
            <a:ext cx="64503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Conclusions</a:t>
            </a:r>
            <a:endParaRPr b="1" sz="2100"/>
          </a:p>
        </p:txBody>
      </p:sp>
      <p:pic>
        <p:nvPicPr>
          <p:cNvPr id="343" name="Google Shape;343;p38"/>
          <p:cNvPicPr preferRelativeResize="0"/>
          <p:nvPr/>
        </p:nvPicPr>
        <p:blipFill rotWithShape="1">
          <a:blip r:embed="rId4">
            <a:alphaModFix/>
          </a:blip>
          <a:srcRect b="24065" l="0" r="0" t="24070"/>
          <a:stretch/>
        </p:blipFill>
        <p:spPr>
          <a:xfrm>
            <a:off x="719500" y="1323750"/>
            <a:ext cx="1226275" cy="424544"/>
          </a:xfrm>
          <a:prstGeom prst="rect">
            <a:avLst/>
          </a:prstGeom>
          <a:noFill/>
          <a:ln>
            <a:noFill/>
          </a:ln>
        </p:spPr>
      </p:pic>
      <p:pic>
        <p:nvPicPr>
          <p:cNvPr id="344" name="Google Shape;344;p38"/>
          <p:cNvPicPr preferRelativeResize="0"/>
          <p:nvPr/>
        </p:nvPicPr>
        <p:blipFill>
          <a:blip r:embed="rId5">
            <a:alphaModFix/>
          </a:blip>
          <a:stretch>
            <a:fillRect/>
          </a:stretch>
        </p:blipFill>
        <p:spPr>
          <a:xfrm>
            <a:off x="2316950" y="1344650"/>
            <a:ext cx="789800" cy="382750"/>
          </a:xfrm>
          <a:prstGeom prst="rect">
            <a:avLst/>
          </a:prstGeom>
          <a:noFill/>
          <a:ln>
            <a:noFill/>
          </a:ln>
        </p:spPr>
      </p:pic>
      <p:cxnSp>
        <p:nvCxnSpPr>
          <p:cNvPr id="345" name="Google Shape;345;p38"/>
          <p:cNvCxnSpPr/>
          <p:nvPr/>
        </p:nvCxnSpPr>
        <p:spPr>
          <a:xfrm>
            <a:off x="1977700" y="1918675"/>
            <a:ext cx="0" cy="2044200"/>
          </a:xfrm>
          <a:prstGeom prst="straightConnector1">
            <a:avLst/>
          </a:prstGeom>
          <a:noFill/>
          <a:ln cap="flat" cmpd="sng" w="28575">
            <a:solidFill>
              <a:schemeClr val="dk2"/>
            </a:solidFill>
            <a:prstDash val="solid"/>
            <a:round/>
            <a:headEnd len="med" w="med" type="none"/>
            <a:tailEnd len="med" w="med" type="triangle"/>
          </a:ln>
        </p:spPr>
      </p:cxnSp>
      <p:sp>
        <p:nvSpPr>
          <p:cNvPr id="346" name="Google Shape;346;p38"/>
          <p:cNvSpPr txBox="1"/>
          <p:nvPr/>
        </p:nvSpPr>
        <p:spPr>
          <a:xfrm>
            <a:off x="977350" y="3959250"/>
            <a:ext cx="21531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Parking Violation</a:t>
            </a:r>
            <a:endParaRPr b="1" sz="1800"/>
          </a:p>
        </p:txBody>
      </p:sp>
      <p:sp>
        <p:nvSpPr>
          <p:cNvPr id="347" name="Google Shape;347;p38"/>
          <p:cNvSpPr txBox="1"/>
          <p:nvPr/>
        </p:nvSpPr>
        <p:spPr>
          <a:xfrm>
            <a:off x="2098650" y="2048375"/>
            <a:ext cx="1226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Causal</a:t>
            </a:r>
            <a:r>
              <a:rPr b="1" lang="en" sz="1200"/>
              <a:t> </a:t>
            </a:r>
            <a:r>
              <a:rPr b="1" lang="en" sz="1200"/>
              <a:t>Effect</a:t>
            </a:r>
            <a:endParaRPr b="1" sz="1200"/>
          </a:p>
        </p:txBody>
      </p:sp>
      <p:sp>
        <p:nvSpPr>
          <p:cNvPr id="348" name="Google Shape;348;p38"/>
          <p:cNvSpPr txBox="1"/>
          <p:nvPr/>
        </p:nvSpPr>
        <p:spPr>
          <a:xfrm>
            <a:off x="2098650" y="2552600"/>
            <a:ext cx="16575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Direction: Negative</a:t>
            </a:r>
            <a:endParaRPr b="1" sz="1200"/>
          </a:p>
        </p:txBody>
      </p:sp>
      <p:sp>
        <p:nvSpPr>
          <p:cNvPr id="349" name="Google Shape;349;p38"/>
          <p:cNvSpPr txBox="1"/>
          <p:nvPr/>
        </p:nvSpPr>
        <p:spPr>
          <a:xfrm>
            <a:off x="2098650" y="3056825"/>
            <a:ext cx="1226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Effect Size</a:t>
            </a:r>
            <a:endParaRPr b="1" sz="1200"/>
          </a:p>
        </p:txBody>
      </p:sp>
      <p:pic>
        <p:nvPicPr>
          <p:cNvPr id="350" name="Google Shape;350;p38"/>
          <p:cNvPicPr preferRelativeResize="0"/>
          <p:nvPr/>
        </p:nvPicPr>
        <p:blipFill rotWithShape="1">
          <a:blip r:embed="rId6">
            <a:alphaModFix/>
          </a:blip>
          <a:srcRect b="18492" l="17924" r="15639" t="23208"/>
          <a:stretch/>
        </p:blipFill>
        <p:spPr>
          <a:xfrm>
            <a:off x="3325059" y="2006264"/>
            <a:ext cx="473441" cy="439125"/>
          </a:xfrm>
          <a:prstGeom prst="rect">
            <a:avLst/>
          </a:prstGeom>
          <a:noFill/>
          <a:ln>
            <a:noFill/>
          </a:ln>
        </p:spPr>
      </p:pic>
      <p:pic>
        <p:nvPicPr>
          <p:cNvPr id="351" name="Google Shape;351;p38"/>
          <p:cNvPicPr preferRelativeResize="0"/>
          <p:nvPr/>
        </p:nvPicPr>
        <p:blipFill rotWithShape="1">
          <a:blip r:embed="rId6">
            <a:alphaModFix/>
          </a:blip>
          <a:srcRect b="18492" l="17924" r="15639" t="23208"/>
          <a:stretch/>
        </p:blipFill>
        <p:spPr>
          <a:xfrm>
            <a:off x="3723509" y="2510476"/>
            <a:ext cx="473441" cy="439125"/>
          </a:xfrm>
          <a:prstGeom prst="rect">
            <a:avLst/>
          </a:prstGeom>
          <a:noFill/>
          <a:ln>
            <a:noFill/>
          </a:ln>
        </p:spPr>
      </p:pic>
      <p:pic>
        <p:nvPicPr>
          <p:cNvPr id="352" name="Google Shape;352;p38"/>
          <p:cNvPicPr preferRelativeResize="0"/>
          <p:nvPr/>
        </p:nvPicPr>
        <p:blipFill rotWithShape="1">
          <a:blip r:embed="rId7">
            <a:alphaModFix/>
          </a:blip>
          <a:srcRect b="0" l="5473" r="6676" t="0"/>
          <a:stretch/>
        </p:blipFill>
        <p:spPr>
          <a:xfrm>
            <a:off x="3054250" y="3014700"/>
            <a:ext cx="415413" cy="439125"/>
          </a:xfrm>
          <a:prstGeom prst="rect">
            <a:avLst/>
          </a:prstGeom>
          <a:noFill/>
          <a:ln>
            <a:noFill/>
          </a:ln>
        </p:spPr>
      </p:pic>
      <p:cxnSp>
        <p:nvCxnSpPr>
          <p:cNvPr id="353" name="Google Shape;353;p38"/>
          <p:cNvCxnSpPr/>
          <p:nvPr/>
        </p:nvCxnSpPr>
        <p:spPr>
          <a:xfrm>
            <a:off x="4635475" y="1019475"/>
            <a:ext cx="0" cy="3579900"/>
          </a:xfrm>
          <a:prstGeom prst="straightConnector1">
            <a:avLst/>
          </a:prstGeom>
          <a:noFill/>
          <a:ln cap="flat" cmpd="sng" w="28575">
            <a:solidFill>
              <a:schemeClr val="dk2"/>
            </a:solidFill>
            <a:prstDash val="solid"/>
            <a:round/>
            <a:headEnd len="med" w="med" type="none"/>
            <a:tailEnd len="med" w="med" type="none"/>
          </a:ln>
        </p:spPr>
      </p:cxnSp>
      <p:sp>
        <p:nvSpPr>
          <p:cNvPr id="354" name="Google Shape;354;p38"/>
          <p:cNvSpPr txBox="1"/>
          <p:nvPr/>
        </p:nvSpPr>
        <p:spPr>
          <a:xfrm>
            <a:off x="4889500" y="1290475"/>
            <a:ext cx="3825900" cy="33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Potential Impact</a:t>
            </a:r>
            <a:endParaRPr b="1" sz="1600"/>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b="1" lang="en"/>
              <a:t>An e</a:t>
            </a:r>
            <a:r>
              <a:rPr b="1" lang="en"/>
              <a:t>xample of using data science to study impacts of Uber/Lyft</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Offer Policy Insight:</a:t>
            </a:r>
            <a:endParaRPr b="1"/>
          </a:p>
          <a:p>
            <a:pPr indent="-317500" lvl="1" marL="914400" rtl="0" algn="l">
              <a:spcBef>
                <a:spcPts val="0"/>
              </a:spcBef>
              <a:spcAft>
                <a:spcPts val="0"/>
              </a:spcAft>
              <a:buSzPts val="1400"/>
              <a:buChar char="○"/>
            </a:pPr>
            <a:r>
              <a:rPr b="1" lang="en"/>
              <a:t>Uber / Lyft Regulation</a:t>
            </a:r>
            <a:endParaRPr b="1"/>
          </a:p>
          <a:p>
            <a:pPr indent="-317500" lvl="1" marL="914400" rtl="0" algn="l">
              <a:spcBef>
                <a:spcPts val="0"/>
              </a:spcBef>
              <a:spcAft>
                <a:spcPts val="0"/>
              </a:spcAft>
              <a:buSzPts val="1400"/>
              <a:buChar char="○"/>
            </a:pPr>
            <a:r>
              <a:rPr b="1" lang="en"/>
              <a:t>Parking Enforcement</a:t>
            </a:r>
            <a:endParaRPr b="1"/>
          </a:p>
          <a:p>
            <a:pPr indent="-317500" lvl="1" marL="914400" rtl="0" algn="l">
              <a:spcBef>
                <a:spcPts val="0"/>
              </a:spcBef>
              <a:spcAft>
                <a:spcPts val="0"/>
              </a:spcAft>
              <a:buSzPts val="1400"/>
              <a:buChar char="○"/>
            </a:pPr>
            <a:r>
              <a:rPr b="1" lang="en"/>
              <a:t>Other Related Regulation</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39"/>
          <p:cNvSpPr txBox="1"/>
          <p:nvPr/>
        </p:nvSpPr>
        <p:spPr>
          <a:xfrm>
            <a:off x="2052450" y="1486250"/>
            <a:ext cx="5161800" cy="14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rPr>
              <a:t>Thank You !</a:t>
            </a:r>
            <a:endParaRPr sz="4800">
              <a:solidFill>
                <a:srgbClr val="FFFFFF"/>
              </a:solidFill>
              <a:latin typeface="Lora"/>
              <a:ea typeface="Lora"/>
              <a:cs typeface="Lora"/>
              <a:sym typeface="Lora"/>
            </a:endParaRPr>
          </a:p>
        </p:txBody>
      </p:sp>
      <p:pic>
        <p:nvPicPr>
          <p:cNvPr id="360" name="Google Shape;360;p39"/>
          <p:cNvPicPr preferRelativeResize="0"/>
          <p:nvPr/>
        </p:nvPicPr>
        <p:blipFill>
          <a:blip r:embed="rId4">
            <a:alphaModFix/>
          </a:blip>
          <a:stretch>
            <a:fillRect/>
          </a:stretch>
        </p:blipFill>
        <p:spPr>
          <a:xfrm rot="360001">
            <a:off x="5875946" y="2802709"/>
            <a:ext cx="2678005" cy="14624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p:nvPr/>
        </p:nvSpPr>
        <p:spPr>
          <a:xfrm>
            <a:off x="553350" y="468700"/>
            <a:ext cx="4014900" cy="594300"/>
          </a:xfrm>
          <a:prstGeom prst="rect">
            <a:avLst/>
          </a:prstGeom>
          <a:noFill/>
          <a:ln>
            <a:noFill/>
          </a:ln>
        </p:spPr>
        <p:txBody>
          <a:bodyPr anchorCtr="0" anchor="t" bIns="34275" lIns="68575" spcFirstLastPara="1" rIns="68575" wrap="square" tIns="34275">
            <a:noAutofit/>
          </a:bodyPr>
          <a:lstStyle/>
          <a:p>
            <a:pPr indent="171450" lvl="0" marL="571500" marR="0" rtl="0" algn="l">
              <a:spcBef>
                <a:spcPts val="0"/>
              </a:spcBef>
              <a:spcAft>
                <a:spcPts val="0"/>
              </a:spcAft>
              <a:buClr>
                <a:srgbClr val="000000"/>
              </a:buClr>
              <a:buSzPts val="2100"/>
              <a:buFont typeface="Arial"/>
              <a:buNone/>
            </a:pPr>
            <a:r>
              <a:rPr b="1" lang="en" sz="2300"/>
              <a:t>Motivation</a:t>
            </a:r>
            <a:endParaRPr b="1" sz="2300"/>
          </a:p>
          <a:p>
            <a:pPr indent="0" lvl="0" marL="0" marR="0" rtl="0" algn="ctr">
              <a:spcBef>
                <a:spcPts val="0"/>
              </a:spcBef>
              <a:spcAft>
                <a:spcPts val="0"/>
              </a:spcAft>
              <a:buClr>
                <a:srgbClr val="000000"/>
              </a:buClr>
              <a:buSzPts val="2100"/>
              <a:buFont typeface="Arial"/>
              <a:buNone/>
            </a:pPr>
            <a:r>
              <a:t/>
            </a:r>
            <a:endParaRPr b="1" sz="2100"/>
          </a:p>
        </p:txBody>
      </p:sp>
      <p:sp>
        <p:nvSpPr>
          <p:cNvPr id="85" name="Google Shape;85;p16"/>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86" name="Google Shape;86;p16"/>
          <p:cNvPicPr preferRelativeResize="0"/>
          <p:nvPr/>
        </p:nvPicPr>
        <p:blipFill>
          <a:blip r:embed="rId3">
            <a:alphaModFix/>
          </a:blip>
          <a:stretch>
            <a:fillRect/>
          </a:stretch>
        </p:blipFill>
        <p:spPr>
          <a:xfrm>
            <a:off x="584700" y="4894950"/>
            <a:ext cx="717600" cy="149850"/>
          </a:xfrm>
          <a:prstGeom prst="rect">
            <a:avLst/>
          </a:prstGeom>
          <a:noFill/>
          <a:ln>
            <a:noFill/>
          </a:ln>
        </p:spPr>
      </p:pic>
      <p:pic>
        <p:nvPicPr>
          <p:cNvPr id="87" name="Google Shape;87;p16"/>
          <p:cNvPicPr preferRelativeResize="0"/>
          <p:nvPr/>
        </p:nvPicPr>
        <p:blipFill rotWithShape="1">
          <a:blip r:embed="rId4">
            <a:alphaModFix/>
          </a:blip>
          <a:srcRect b="24065" l="0" r="0" t="24070"/>
          <a:stretch/>
        </p:blipFill>
        <p:spPr>
          <a:xfrm>
            <a:off x="7195027" y="1798537"/>
            <a:ext cx="1561000" cy="540425"/>
          </a:xfrm>
          <a:prstGeom prst="rect">
            <a:avLst/>
          </a:prstGeom>
          <a:noFill/>
          <a:ln>
            <a:noFill/>
          </a:ln>
        </p:spPr>
      </p:pic>
      <p:pic>
        <p:nvPicPr>
          <p:cNvPr id="88" name="Google Shape;88;p16"/>
          <p:cNvPicPr preferRelativeResize="0"/>
          <p:nvPr/>
        </p:nvPicPr>
        <p:blipFill>
          <a:blip r:embed="rId5">
            <a:alphaModFix/>
          </a:blip>
          <a:stretch>
            <a:fillRect/>
          </a:stretch>
        </p:blipFill>
        <p:spPr>
          <a:xfrm>
            <a:off x="7417950" y="2588325"/>
            <a:ext cx="1115139" cy="540450"/>
          </a:xfrm>
          <a:prstGeom prst="rect">
            <a:avLst/>
          </a:prstGeom>
          <a:noFill/>
          <a:ln>
            <a:noFill/>
          </a:ln>
        </p:spPr>
      </p:pic>
      <p:pic>
        <p:nvPicPr>
          <p:cNvPr id="89" name="Google Shape;89;p16"/>
          <p:cNvPicPr preferRelativeResize="0"/>
          <p:nvPr/>
        </p:nvPicPr>
        <p:blipFill rotWithShape="1">
          <a:blip r:embed="rId6">
            <a:alphaModFix/>
          </a:blip>
          <a:srcRect b="4237" l="2742" r="0" t="4246"/>
          <a:stretch/>
        </p:blipFill>
        <p:spPr>
          <a:xfrm>
            <a:off x="1194300" y="1266200"/>
            <a:ext cx="5685425" cy="3065550"/>
          </a:xfrm>
          <a:prstGeom prst="rect">
            <a:avLst/>
          </a:prstGeom>
          <a:noFill/>
          <a:ln>
            <a:noFill/>
          </a:ln>
        </p:spPr>
      </p:pic>
      <p:sp>
        <p:nvSpPr>
          <p:cNvPr id="90" name="Google Shape;90;p16"/>
          <p:cNvSpPr txBox="1"/>
          <p:nvPr/>
        </p:nvSpPr>
        <p:spPr>
          <a:xfrm>
            <a:off x="191875" y="2338975"/>
            <a:ext cx="878100" cy="5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Number of Trips</a:t>
            </a:r>
            <a:endParaRPr b="1"/>
          </a:p>
        </p:txBody>
      </p:sp>
      <p:sp>
        <p:nvSpPr>
          <p:cNvPr id="91" name="Google Shape;91;p16"/>
          <p:cNvSpPr txBox="1"/>
          <p:nvPr/>
        </p:nvSpPr>
        <p:spPr>
          <a:xfrm>
            <a:off x="3293175" y="4374300"/>
            <a:ext cx="1606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Day (2015-2018)</a:t>
            </a:r>
            <a:endParaRPr b="1"/>
          </a:p>
        </p:txBody>
      </p:sp>
      <p:sp>
        <p:nvSpPr>
          <p:cNvPr id="92" name="Google Shape;92;p16"/>
          <p:cNvSpPr txBox="1"/>
          <p:nvPr/>
        </p:nvSpPr>
        <p:spPr>
          <a:xfrm>
            <a:off x="1601925" y="940450"/>
            <a:ext cx="51867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Distribution of </a:t>
            </a:r>
            <a:r>
              <a:rPr b="1" lang="en"/>
              <a:t>number of </a:t>
            </a:r>
            <a:r>
              <a:rPr b="1" lang="en"/>
              <a:t>Uber &amp; Lyft Trips in NYC per Day</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8" name="Google Shape;98;p17"/>
          <p:cNvSpPr txBox="1"/>
          <p:nvPr/>
        </p:nvSpPr>
        <p:spPr>
          <a:xfrm>
            <a:off x="1153950" y="3111425"/>
            <a:ext cx="20037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Uber and Lyft are </a:t>
            </a:r>
            <a:r>
              <a:rPr b="1" lang="en" sz="1200"/>
              <a:t>suspected</a:t>
            </a:r>
            <a:r>
              <a:rPr b="1" lang="en" sz="1200"/>
              <a:t> to hurt the public transit system</a:t>
            </a:r>
            <a:endParaRPr b="1" sz="1200"/>
          </a:p>
        </p:txBody>
      </p:sp>
      <p:sp>
        <p:nvSpPr>
          <p:cNvPr id="99" name="Google Shape;99;p17"/>
          <p:cNvSpPr txBox="1"/>
          <p:nvPr/>
        </p:nvSpPr>
        <p:spPr>
          <a:xfrm>
            <a:off x="3705375" y="3111425"/>
            <a:ext cx="20037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Uber and Lyft are increasing congestion in </a:t>
            </a:r>
            <a:r>
              <a:rPr b="1" lang="en" sz="1200">
                <a:solidFill>
                  <a:schemeClr val="dk1"/>
                </a:solidFill>
              </a:rPr>
              <a:t>major</a:t>
            </a:r>
            <a:r>
              <a:rPr b="1" lang="en" sz="1200">
                <a:solidFill>
                  <a:schemeClr val="dk1"/>
                </a:solidFill>
              </a:rPr>
              <a:t> cities</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p:txBody>
      </p:sp>
      <p:sp>
        <p:nvSpPr>
          <p:cNvPr id="100" name="Google Shape;100;p17"/>
          <p:cNvSpPr txBox="1"/>
          <p:nvPr/>
        </p:nvSpPr>
        <p:spPr>
          <a:xfrm>
            <a:off x="6138750" y="3111425"/>
            <a:ext cx="20037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Uber and Lyft are reducing people from biking and walking </a:t>
            </a:r>
            <a:endParaRPr/>
          </a:p>
        </p:txBody>
      </p:sp>
      <p:pic>
        <p:nvPicPr>
          <p:cNvPr id="101" name="Google Shape;101;p17"/>
          <p:cNvPicPr preferRelativeResize="0"/>
          <p:nvPr/>
        </p:nvPicPr>
        <p:blipFill>
          <a:blip r:embed="rId3">
            <a:alphaModFix/>
          </a:blip>
          <a:stretch>
            <a:fillRect/>
          </a:stretch>
        </p:blipFill>
        <p:spPr>
          <a:xfrm>
            <a:off x="584700" y="4894950"/>
            <a:ext cx="717600" cy="149850"/>
          </a:xfrm>
          <a:prstGeom prst="rect">
            <a:avLst/>
          </a:prstGeom>
          <a:noFill/>
          <a:ln>
            <a:noFill/>
          </a:ln>
        </p:spPr>
      </p:pic>
      <p:sp>
        <p:nvSpPr>
          <p:cNvPr id="102" name="Google Shape;102;p17"/>
          <p:cNvSpPr/>
          <p:nvPr/>
        </p:nvSpPr>
        <p:spPr>
          <a:xfrm>
            <a:off x="553350" y="468700"/>
            <a:ext cx="4014900" cy="594300"/>
          </a:xfrm>
          <a:prstGeom prst="rect">
            <a:avLst/>
          </a:prstGeom>
          <a:noFill/>
          <a:ln>
            <a:noFill/>
          </a:ln>
        </p:spPr>
        <p:txBody>
          <a:bodyPr anchorCtr="0" anchor="t" bIns="34275" lIns="68575" spcFirstLastPara="1" rIns="68575" wrap="square" tIns="34275">
            <a:noAutofit/>
          </a:bodyPr>
          <a:lstStyle/>
          <a:p>
            <a:pPr indent="171450" lvl="0" marL="571500" marR="0" rtl="0" algn="l">
              <a:spcBef>
                <a:spcPts val="0"/>
              </a:spcBef>
              <a:spcAft>
                <a:spcPts val="0"/>
              </a:spcAft>
              <a:buClr>
                <a:srgbClr val="000000"/>
              </a:buClr>
              <a:buSzPts val="2100"/>
              <a:buFont typeface="Arial"/>
              <a:buNone/>
            </a:pPr>
            <a:r>
              <a:rPr b="1" lang="en" sz="2300"/>
              <a:t>Motivation</a:t>
            </a:r>
            <a:endParaRPr b="1" sz="2300"/>
          </a:p>
          <a:p>
            <a:pPr indent="0" lvl="0" marL="0" marR="0" rtl="0" algn="ctr">
              <a:spcBef>
                <a:spcPts val="0"/>
              </a:spcBef>
              <a:spcAft>
                <a:spcPts val="0"/>
              </a:spcAft>
              <a:buClr>
                <a:srgbClr val="000000"/>
              </a:buClr>
              <a:buSzPts val="2100"/>
              <a:buFont typeface="Arial"/>
              <a:buNone/>
            </a:pPr>
            <a:r>
              <a:t/>
            </a:r>
            <a:endParaRPr b="1" sz="2100"/>
          </a:p>
        </p:txBody>
      </p:sp>
      <p:pic>
        <p:nvPicPr>
          <p:cNvPr id="103" name="Google Shape;103;p17"/>
          <p:cNvPicPr preferRelativeResize="0"/>
          <p:nvPr/>
        </p:nvPicPr>
        <p:blipFill>
          <a:blip r:embed="rId4">
            <a:alphaModFix/>
          </a:blip>
          <a:stretch>
            <a:fillRect/>
          </a:stretch>
        </p:blipFill>
        <p:spPr>
          <a:xfrm>
            <a:off x="6249428" y="1552575"/>
            <a:ext cx="1564721" cy="1434326"/>
          </a:xfrm>
          <a:prstGeom prst="rect">
            <a:avLst/>
          </a:prstGeom>
          <a:noFill/>
          <a:ln>
            <a:noFill/>
          </a:ln>
        </p:spPr>
      </p:pic>
      <p:pic>
        <p:nvPicPr>
          <p:cNvPr id="104" name="Google Shape;104;p17"/>
          <p:cNvPicPr preferRelativeResize="0"/>
          <p:nvPr/>
        </p:nvPicPr>
        <p:blipFill>
          <a:blip r:embed="rId5">
            <a:alphaModFix/>
          </a:blip>
          <a:stretch>
            <a:fillRect/>
          </a:stretch>
        </p:blipFill>
        <p:spPr>
          <a:xfrm>
            <a:off x="3646350" y="1243998"/>
            <a:ext cx="2003701" cy="1867427"/>
          </a:xfrm>
          <a:prstGeom prst="rect">
            <a:avLst/>
          </a:prstGeom>
          <a:noFill/>
          <a:ln>
            <a:noFill/>
          </a:ln>
        </p:spPr>
      </p:pic>
      <p:pic>
        <p:nvPicPr>
          <p:cNvPr id="105" name="Google Shape;105;p17"/>
          <p:cNvPicPr preferRelativeResize="0"/>
          <p:nvPr/>
        </p:nvPicPr>
        <p:blipFill>
          <a:blip r:embed="rId6">
            <a:alphaModFix/>
          </a:blip>
          <a:stretch>
            <a:fillRect/>
          </a:stretch>
        </p:blipFill>
        <p:spPr>
          <a:xfrm>
            <a:off x="1148773" y="1409962"/>
            <a:ext cx="1691602" cy="1567150"/>
          </a:xfrm>
          <a:prstGeom prst="rect">
            <a:avLst/>
          </a:prstGeom>
          <a:noFill/>
          <a:ln>
            <a:noFill/>
          </a:ln>
        </p:spPr>
      </p:pic>
      <p:pic>
        <p:nvPicPr>
          <p:cNvPr id="106" name="Google Shape;106;p17"/>
          <p:cNvPicPr preferRelativeResize="0"/>
          <p:nvPr/>
        </p:nvPicPr>
        <p:blipFill rotWithShape="1">
          <a:blip r:embed="rId7">
            <a:alphaModFix/>
          </a:blip>
          <a:srcRect b="0" l="30906" r="35584" t="0"/>
          <a:stretch/>
        </p:blipFill>
        <p:spPr>
          <a:xfrm rot="-2100026">
            <a:off x="7323534" y="163773"/>
            <a:ext cx="1215184" cy="20429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p:nvPr/>
        </p:nvSpPr>
        <p:spPr>
          <a:xfrm>
            <a:off x="553350" y="468700"/>
            <a:ext cx="4014900" cy="594300"/>
          </a:xfrm>
          <a:prstGeom prst="rect">
            <a:avLst/>
          </a:prstGeom>
          <a:noFill/>
          <a:ln>
            <a:noFill/>
          </a:ln>
        </p:spPr>
        <p:txBody>
          <a:bodyPr anchorCtr="0" anchor="t" bIns="34275" lIns="68575" spcFirstLastPara="1" rIns="68575" wrap="square" tIns="34275">
            <a:noAutofit/>
          </a:bodyPr>
          <a:lstStyle/>
          <a:p>
            <a:pPr indent="171450" lvl="0" marL="571500" marR="0" rtl="0" algn="l">
              <a:spcBef>
                <a:spcPts val="0"/>
              </a:spcBef>
              <a:spcAft>
                <a:spcPts val="0"/>
              </a:spcAft>
              <a:buClr>
                <a:srgbClr val="000000"/>
              </a:buClr>
              <a:buSzPts val="2100"/>
              <a:buFont typeface="Arial"/>
              <a:buNone/>
            </a:pPr>
            <a:r>
              <a:rPr b="1" lang="en" sz="2300"/>
              <a:t>Problem </a:t>
            </a:r>
            <a:r>
              <a:rPr b="1" lang="en" sz="2300"/>
              <a:t>Definition</a:t>
            </a:r>
            <a:r>
              <a:rPr b="1" lang="en" sz="2300"/>
              <a:t> </a:t>
            </a:r>
            <a:endParaRPr b="1" sz="2300"/>
          </a:p>
          <a:p>
            <a:pPr indent="0" lvl="0" marL="0" marR="0" rtl="0" algn="ctr">
              <a:spcBef>
                <a:spcPts val="0"/>
              </a:spcBef>
              <a:spcAft>
                <a:spcPts val="0"/>
              </a:spcAft>
              <a:buClr>
                <a:srgbClr val="000000"/>
              </a:buClr>
              <a:buSzPts val="2100"/>
              <a:buFont typeface="Arial"/>
              <a:buNone/>
            </a:pPr>
            <a:r>
              <a:t/>
            </a:r>
            <a:endParaRPr b="1" sz="2100"/>
          </a:p>
        </p:txBody>
      </p:sp>
      <p:sp>
        <p:nvSpPr>
          <p:cNvPr id="112" name="Google Shape;112;p18"/>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3" name="Google Shape;113;p18"/>
          <p:cNvPicPr preferRelativeResize="0"/>
          <p:nvPr/>
        </p:nvPicPr>
        <p:blipFill>
          <a:blip r:embed="rId3">
            <a:alphaModFix/>
          </a:blip>
          <a:stretch>
            <a:fillRect/>
          </a:stretch>
        </p:blipFill>
        <p:spPr>
          <a:xfrm>
            <a:off x="833675" y="2888125"/>
            <a:ext cx="1226281" cy="594300"/>
          </a:xfrm>
          <a:prstGeom prst="rect">
            <a:avLst/>
          </a:prstGeom>
          <a:noFill/>
          <a:ln>
            <a:noFill/>
          </a:ln>
        </p:spPr>
      </p:pic>
      <p:pic>
        <p:nvPicPr>
          <p:cNvPr id="114" name="Google Shape;114;p18"/>
          <p:cNvPicPr preferRelativeResize="0"/>
          <p:nvPr/>
        </p:nvPicPr>
        <p:blipFill rotWithShape="1">
          <a:blip r:embed="rId4">
            <a:alphaModFix/>
          </a:blip>
          <a:srcRect b="24065" l="0" r="0" t="24070"/>
          <a:stretch/>
        </p:blipFill>
        <p:spPr>
          <a:xfrm>
            <a:off x="498100" y="2024800"/>
            <a:ext cx="1897414" cy="656900"/>
          </a:xfrm>
          <a:prstGeom prst="rect">
            <a:avLst/>
          </a:prstGeom>
          <a:noFill/>
          <a:ln>
            <a:noFill/>
          </a:ln>
        </p:spPr>
      </p:pic>
      <p:cxnSp>
        <p:nvCxnSpPr>
          <p:cNvPr id="115" name="Google Shape;115;p18"/>
          <p:cNvCxnSpPr/>
          <p:nvPr/>
        </p:nvCxnSpPr>
        <p:spPr>
          <a:xfrm>
            <a:off x="2240950" y="2761325"/>
            <a:ext cx="1776900" cy="0"/>
          </a:xfrm>
          <a:prstGeom prst="straightConnector1">
            <a:avLst/>
          </a:prstGeom>
          <a:noFill/>
          <a:ln cap="flat" cmpd="sng" w="38100">
            <a:solidFill>
              <a:schemeClr val="dk2"/>
            </a:solidFill>
            <a:prstDash val="solid"/>
            <a:round/>
            <a:headEnd len="med" w="med" type="none"/>
            <a:tailEnd len="med" w="med" type="triangle"/>
          </a:ln>
        </p:spPr>
      </p:cxnSp>
      <p:sp>
        <p:nvSpPr>
          <p:cNvPr id="116" name="Google Shape;116;p18"/>
          <p:cNvSpPr txBox="1"/>
          <p:nvPr/>
        </p:nvSpPr>
        <p:spPr>
          <a:xfrm>
            <a:off x="2189000" y="2317300"/>
            <a:ext cx="16980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Casual Effect</a:t>
            </a:r>
            <a:endParaRPr b="1" sz="1800"/>
          </a:p>
        </p:txBody>
      </p:sp>
      <p:pic>
        <p:nvPicPr>
          <p:cNvPr id="117" name="Google Shape;117;p18"/>
          <p:cNvPicPr preferRelativeResize="0"/>
          <p:nvPr/>
        </p:nvPicPr>
        <p:blipFill>
          <a:blip r:embed="rId5">
            <a:alphaModFix/>
          </a:blip>
          <a:stretch>
            <a:fillRect/>
          </a:stretch>
        </p:blipFill>
        <p:spPr>
          <a:xfrm>
            <a:off x="4186825" y="1678650"/>
            <a:ext cx="1697900" cy="1697900"/>
          </a:xfrm>
          <a:prstGeom prst="rect">
            <a:avLst/>
          </a:prstGeom>
          <a:noFill/>
          <a:ln>
            <a:noFill/>
          </a:ln>
        </p:spPr>
      </p:pic>
      <p:sp>
        <p:nvSpPr>
          <p:cNvPr id="118" name="Google Shape;118;p18"/>
          <p:cNvSpPr txBox="1"/>
          <p:nvPr/>
        </p:nvSpPr>
        <p:spPr>
          <a:xfrm>
            <a:off x="3959225" y="3420375"/>
            <a:ext cx="21531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t>
            </a:r>
            <a:r>
              <a:rPr b="1" lang="en" sz="1800"/>
              <a:t>arking Violation</a:t>
            </a:r>
            <a:endParaRPr b="1" sz="1800"/>
          </a:p>
        </p:txBody>
      </p:sp>
      <p:sp>
        <p:nvSpPr>
          <p:cNvPr id="119" name="Google Shape;119;p18"/>
          <p:cNvSpPr txBox="1"/>
          <p:nvPr/>
        </p:nvSpPr>
        <p:spPr>
          <a:xfrm>
            <a:off x="6579175" y="1359475"/>
            <a:ext cx="2070600" cy="256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Assist in </a:t>
            </a:r>
            <a:r>
              <a:rPr b="1" lang="en"/>
              <a:t>understanding </a:t>
            </a:r>
            <a:r>
              <a:rPr b="1" lang="en">
                <a:solidFill>
                  <a:schemeClr val="dk1"/>
                </a:solidFill>
              </a:rPr>
              <a:t>impact from </a:t>
            </a:r>
            <a:r>
              <a:rPr b="1" lang="en"/>
              <a:t>Uber and Lyft </a:t>
            </a:r>
            <a:endParaRPr b="1"/>
          </a:p>
          <a:p>
            <a:pPr indent="0" lvl="0" marL="457200" rtl="0" algn="l">
              <a:spcBef>
                <a:spcPts val="0"/>
              </a:spcBef>
              <a:spcAft>
                <a:spcPts val="0"/>
              </a:spcAft>
              <a:buNone/>
            </a:pPr>
            <a:r>
              <a:rPr b="1" lang="en"/>
              <a:t> </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Provide policy insight to Uber / Lyft regulation and Parking </a:t>
            </a:r>
            <a:r>
              <a:rPr b="1" lang="en"/>
              <a:t>Enforcement</a:t>
            </a:r>
            <a:endParaRPr b="1"/>
          </a:p>
        </p:txBody>
      </p:sp>
      <p:pic>
        <p:nvPicPr>
          <p:cNvPr id="120" name="Google Shape;120;p18"/>
          <p:cNvPicPr preferRelativeResize="0"/>
          <p:nvPr/>
        </p:nvPicPr>
        <p:blipFill>
          <a:blip r:embed="rId6">
            <a:alphaModFix/>
          </a:blip>
          <a:stretch>
            <a:fillRect/>
          </a:stretch>
        </p:blipFill>
        <p:spPr>
          <a:xfrm>
            <a:off x="5884725" y="1854901"/>
            <a:ext cx="729550" cy="134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p:nvPr/>
        </p:nvSpPr>
        <p:spPr>
          <a:xfrm>
            <a:off x="553350" y="468700"/>
            <a:ext cx="4014900" cy="594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2100"/>
              <a:buFont typeface="Arial"/>
              <a:buNone/>
            </a:pPr>
            <a:r>
              <a:rPr b="1" lang="en" sz="2300">
                <a:solidFill>
                  <a:srgbClr val="222222"/>
                </a:solidFill>
                <a:highlight>
                  <a:srgbClr val="FFFFFF"/>
                </a:highlight>
              </a:rPr>
              <a:t>Relevant</a:t>
            </a:r>
            <a:r>
              <a:rPr b="1" lang="en" sz="2300">
                <a:solidFill>
                  <a:srgbClr val="222222"/>
                </a:solidFill>
                <a:highlight>
                  <a:srgbClr val="FFFFFF"/>
                </a:highlight>
              </a:rPr>
              <a:t> Studies</a:t>
            </a:r>
            <a:endParaRPr b="1" sz="2100"/>
          </a:p>
        </p:txBody>
      </p:sp>
      <p:sp>
        <p:nvSpPr>
          <p:cNvPr id="126" name="Google Shape;126;p19"/>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27" name="Google Shape;127;p19"/>
          <p:cNvPicPr preferRelativeResize="0"/>
          <p:nvPr/>
        </p:nvPicPr>
        <p:blipFill>
          <a:blip r:embed="rId3">
            <a:alphaModFix/>
          </a:blip>
          <a:stretch>
            <a:fillRect/>
          </a:stretch>
        </p:blipFill>
        <p:spPr>
          <a:xfrm>
            <a:off x="584700" y="4894950"/>
            <a:ext cx="717600" cy="149850"/>
          </a:xfrm>
          <a:prstGeom prst="rect">
            <a:avLst/>
          </a:prstGeom>
          <a:noFill/>
          <a:ln>
            <a:noFill/>
          </a:ln>
        </p:spPr>
      </p:pic>
      <p:sp>
        <p:nvSpPr>
          <p:cNvPr id="128" name="Google Shape;128;p19"/>
          <p:cNvSpPr txBox="1"/>
          <p:nvPr/>
        </p:nvSpPr>
        <p:spPr>
          <a:xfrm>
            <a:off x="392775" y="1262125"/>
            <a:ext cx="3857400" cy="32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t>Study 1: </a:t>
            </a:r>
            <a:r>
              <a:rPr b="1" i="1" lang="en">
                <a:uFill>
                  <a:noFill/>
                </a:uFill>
                <a:hlinkClick r:id="rId4"/>
              </a:rPr>
              <a:t>Impacts of Ridesourcing</a:t>
            </a:r>
            <a:endParaRPr/>
          </a:p>
          <a:p>
            <a:pPr indent="0" lvl="0" marL="0" rtl="0" algn="l">
              <a:spcBef>
                <a:spcPts val="0"/>
              </a:spcBef>
              <a:spcAft>
                <a:spcPts val="0"/>
              </a:spcAft>
              <a:buNone/>
            </a:pPr>
            <a:r>
              <a:t/>
            </a:r>
            <a:endParaRPr sz="1600"/>
          </a:p>
          <a:p>
            <a:pPr indent="-311150" lvl="0" marL="457200" rtl="0" algn="l">
              <a:spcBef>
                <a:spcPts val="0"/>
              </a:spcBef>
              <a:spcAft>
                <a:spcPts val="0"/>
              </a:spcAft>
              <a:buSzPts val="1300"/>
              <a:buChar char="-"/>
            </a:pPr>
            <a:r>
              <a:rPr b="1" lang="en" sz="1300"/>
              <a:t>Used a self-collected dataset to study why people use ridesharing services</a:t>
            </a:r>
            <a:endParaRPr b="1" sz="1300"/>
          </a:p>
          <a:p>
            <a:pPr indent="0" lvl="0" marL="457200" rtl="0" algn="l">
              <a:spcBef>
                <a:spcPts val="0"/>
              </a:spcBef>
              <a:spcAft>
                <a:spcPts val="0"/>
              </a:spcAft>
              <a:buNone/>
            </a:pPr>
            <a:r>
              <a:t/>
            </a:r>
            <a:endParaRPr b="1" sz="1300"/>
          </a:p>
          <a:p>
            <a:pPr indent="-311150" lvl="0" marL="457200" rtl="0" algn="l">
              <a:spcBef>
                <a:spcPts val="0"/>
              </a:spcBef>
              <a:spcAft>
                <a:spcPts val="0"/>
              </a:spcAft>
              <a:buSzPts val="1300"/>
              <a:buChar char="-"/>
            </a:pPr>
            <a:r>
              <a:rPr b="1" lang="en" sz="1300"/>
              <a:t>These services</a:t>
            </a:r>
            <a:r>
              <a:rPr b="1" lang="en" sz="1300"/>
              <a:t> can potentially help in</a:t>
            </a:r>
            <a:endParaRPr b="1" sz="1300"/>
          </a:p>
          <a:p>
            <a:pPr indent="0" lvl="0" marL="457200" rtl="0" algn="l">
              <a:spcBef>
                <a:spcPts val="0"/>
              </a:spcBef>
              <a:spcAft>
                <a:spcPts val="0"/>
              </a:spcAft>
              <a:buNone/>
            </a:pPr>
            <a:r>
              <a:rPr b="1" lang="en" sz="1300"/>
              <a:t>reducing parking demand</a:t>
            </a:r>
            <a:endParaRPr b="1" sz="1300"/>
          </a:p>
          <a:p>
            <a:pPr indent="0" lvl="0" marL="457200" rtl="0" algn="l">
              <a:spcBef>
                <a:spcPts val="0"/>
              </a:spcBef>
              <a:spcAft>
                <a:spcPts val="0"/>
              </a:spcAft>
              <a:buNone/>
            </a:pPr>
            <a:r>
              <a:t/>
            </a:r>
            <a:endParaRPr b="1" sz="1300"/>
          </a:p>
          <a:p>
            <a:pPr indent="-311150" lvl="0" marL="457200" rtl="0" algn="l">
              <a:spcBef>
                <a:spcPts val="0"/>
              </a:spcBef>
              <a:spcAft>
                <a:spcPts val="0"/>
              </a:spcAft>
              <a:buSzPts val="1300"/>
              <a:buChar char="-"/>
            </a:pPr>
            <a:r>
              <a:rPr b="1" lang="en" sz="1300"/>
              <a:t>Due to the size of the dataset (416 rows), the analysis is not very conclusive</a:t>
            </a:r>
            <a:endParaRPr b="1" sz="1300">
              <a:uFill>
                <a:noFill/>
              </a:uFill>
              <a:hlinkClick r:id="rId5"/>
            </a:endParaRPr>
          </a:p>
          <a:p>
            <a:pPr indent="0" lvl="0" marL="0" rtl="0" algn="l">
              <a:spcBef>
                <a:spcPts val="0"/>
              </a:spcBef>
              <a:spcAft>
                <a:spcPts val="0"/>
              </a:spcAft>
              <a:buNone/>
            </a:pPr>
            <a:r>
              <a:t/>
            </a:r>
            <a:endParaRPr/>
          </a:p>
        </p:txBody>
      </p:sp>
      <p:cxnSp>
        <p:nvCxnSpPr>
          <p:cNvPr id="129" name="Google Shape;129;p19"/>
          <p:cNvCxnSpPr/>
          <p:nvPr/>
        </p:nvCxnSpPr>
        <p:spPr>
          <a:xfrm>
            <a:off x="4406925" y="1273550"/>
            <a:ext cx="0" cy="3298200"/>
          </a:xfrm>
          <a:prstGeom prst="straightConnector1">
            <a:avLst/>
          </a:prstGeom>
          <a:noFill/>
          <a:ln cap="flat" cmpd="sng" w="28575">
            <a:solidFill>
              <a:srgbClr val="01052F"/>
            </a:solidFill>
            <a:prstDash val="solid"/>
            <a:round/>
            <a:headEnd len="med" w="med" type="none"/>
            <a:tailEnd len="med" w="med" type="none"/>
          </a:ln>
        </p:spPr>
      </p:cxnSp>
      <p:pic>
        <p:nvPicPr>
          <p:cNvPr id="130" name="Google Shape;130;p19"/>
          <p:cNvPicPr preferRelativeResize="0"/>
          <p:nvPr/>
        </p:nvPicPr>
        <p:blipFill>
          <a:blip r:embed="rId6">
            <a:alphaModFix/>
          </a:blip>
          <a:stretch>
            <a:fillRect/>
          </a:stretch>
        </p:blipFill>
        <p:spPr>
          <a:xfrm rot="600002">
            <a:off x="4048452" y="289250"/>
            <a:ext cx="716945" cy="716945"/>
          </a:xfrm>
          <a:prstGeom prst="rect">
            <a:avLst/>
          </a:prstGeom>
          <a:noFill/>
          <a:ln>
            <a:noFill/>
          </a:ln>
        </p:spPr>
      </p:pic>
      <p:sp>
        <p:nvSpPr>
          <p:cNvPr id="131" name="Google Shape;131;p19"/>
          <p:cNvSpPr txBox="1"/>
          <p:nvPr/>
        </p:nvSpPr>
        <p:spPr>
          <a:xfrm>
            <a:off x="4657200" y="1262125"/>
            <a:ext cx="3759300" cy="32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t>Study 2: Parking Ticket Trends in NYC</a:t>
            </a:r>
            <a:endParaRPr/>
          </a:p>
          <a:p>
            <a:pPr indent="0" lvl="0" marL="0" rtl="0" algn="l">
              <a:spcBef>
                <a:spcPts val="0"/>
              </a:spcBef>
              <a:spcAft>
                <a:spcPts val="0"/>
              </a:spcAft>
              <a:buNone/>
            </a:pPr>
            <a:r>
              <a:t/>
            </a:r>
            <a:endParaRPr sz="1600"/>
          </a:p>
          <a:p>
            <a:pPr indent="-311150" lvl="0" marL="457200" rtl="0" algn="l">
              <a:spcBef>
                <a:spcPts val="0"/>
              </a:spcBef>
              <a:spcAft>
                <a:spcPts val="0"/>
              </a:spcAft>
              <a:buSzPts val="1300"/>
              <a:buChar char="-"/>
            </a:pPr>
            <a:r>
              <a:rPr b="1" lang="en" sz="1300"/>
              <a:t>Using clustering analysis and clustergrams, ticket observations can be separated into distinct groups based on the type of violation and the day of issuance</a:t>
            </a:r>
            <a:endParaRPr b="1" sz="1300"/>
          </a:p>
          <a:p>
            <a:pPr indent="0" lvl="0" marL="457200" rtl="0" algn="l">
              <a:spcBef>
                <a:spcPts val="0"/>
              </a:spcBef>
              <a:spcAft>
                <a:spcPts val="0"/>
              </a:spcAft>
              <a:buNone/>
            </a:pPr>
            <a:r>
              <a:t/>
            </a:r>
            <a:endParaRPr b="1" sz="1300"/>
          </a:p>
          <a:p>
            <a:pPr indent="-311150" lvl="0" marL="457200" rtl="0" algn="l">
              <a:spcBef>
                <a:spcPts val="0"/>
              </a:spcBef>
              <a:spcAft>
                <a:spcPts val="0"/>
              </a:spcAft>
              <a:buSzPts val="1300"/>
              <a:buChar char="-"/>
            </a:pPr>
            <a:r>
              <a:rPr b="1" lang="en" sz="1300"/>
              <a:t>Tickets for illegal stopping/parking, blocking traffic, etc. tend to be in areas with greater commercial concentration of traffic</a:t>
            </a:r>
            <a:endParaRPr b="1" sz="1300"/>
          </a:p>
          <a:p>
            <a:pPr indent="0" lvl="0" marL="457200" rtl="0" algn="l">
              <a:spcBef>
                <a:spcPts val="0"/>
              </a:spcBef>
              <a:spcAft>
                <a:spcPts val="0"/>
              </a:spcAft>
              <a:buNone/>
            </a:pPr>
            <a:r>
              <a:t/>
            </a:r>
            <a:endParaRPr b="1" sz="1300"/>
          </a:p>
          <a:p>
            <a:pPr indent="-311150" lvl="0" marL="457200" rtl="0" algn="l">
              <a:spcBef>
                <a:spcPts val="0"/>
              </a:spcBef>
              <a:spcAft>
                <a:spcPts val="0"/>
              </a:spcAft>
              <a:buSzPts val="1300"/>
              <a:buChar char="-"/>
            </a:pPr>
            <a:r>
              <a:rPr b="1" lang="en" sz="1300"/>
              <a:t>Usually </a:t>
            </a:r>
            <a:r>
              <a:rPr b="1" lang="en" sz="1300"/>
              <a:t>occurring</a:t>
            </a:r>
            <a:r>
              <a:rPr b="1" lang="en" sz="1300"/>
              <a:t> in areas where parking is scarce.</a:t>
            </a:r>
            <a:endParaRPr b="1" sz="1300">
              <a:uFill>
                <a:noFill/>
              </a:uFill>
              <a:hlinkClick r:id="rId7"/>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p:nvPr/>
        </p:nvSpPr>
        <p:spPr>
          <a:xfrm>
            <a:off x="553350" y="468700"/>
            <a:ext cx="79194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Data  Data Description - NYC Parking Ticket Data</a:t>
            </a:r>
            <a:endParaRPr b="1" sz="2100"/>
          </a:p>
        </p:txBody>
      </p:sp>
      <p:sp>
        <p:nvSpPr>
          <p:cNvPr id="137" name="Google Shape;137;p20"/>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38" name="Google Shape;138;p20"/>
          <p:cNvPicPr preferRelativeResize="0"/>
          <p:nvPr/>
        </p:nvPicPr>
        <p:blipFill>
          <a:blip r:embed="rId3">
            <a:alphaModFix/>
          </a:blip>
          <a:stretch>
            <a:fillRect/>
          </a:stretch>
        </p:blipFill>
        <p:spPr>
          <a:xfrm>
            <a:off x="584700" y="4894950"/>
            <a:ext cx="717600" cy="149850"/>
          </a:xfrm>
          <a:prstGeom prst="rect">
            <a:avLst/>
          </a:prstGeom>
          <a:noFill/>
          <a:ln>
            <a:noFill/>
          </a:ln>
        </p:spPr>
      </p:pic>
      <p:sp>
        <p:nvSpPr>
          <p:cNvPr id="139" name="Google Shape;139;p20"/>
          <p:cNvSpPr txBox="1"/>
          <p:nvPr/>
        </p:nvSpPr>
        <p:spPr>
          <a:xfrm>
            <a:off x="1302300" y="3066850"/>
            <a:ext cx="6768000" cy="20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a:t>
            </a:r>
            <a:endParaRPr b="1"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NYC Parking Ticket Data from 2015 - 2018</a:t>
            </a:r>
            <a:endParaRPr b="1" sz="1300">
              <a:solidFill>
                <a:schemeClr val="dk1"/>
              </a:solidFill>
            </a:endParaRPr>
          </a:p>
          <a:p>
            <a:pPr indent="0" lvl="0" marL="457200" rtl="0" algn="l">
              <a:spcBef>
                <a:spcPts val="0"/>
              </a:spcBef>
              <a:spcAft>
                <a:spcPts val="0"/>
              </a:spcAft>
              <a:buNone/>
            </a:pPr>
            <a:r>
              <a:t/>
            </a:r>
            <a:endParaRPr b="1"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Provided 97 types of parking tickets, but only 80 of them are included</a:t>
            </a:r>
            <a:endParaRPr b="1" sz="1300">
              <a:solidFill>
                <a:schemeClr val="dk1"/>
              </a:solidFill>
            </a:endParaRPr>
          </a:p>
          <a:p>
            <a:pPr indent="0" lvl="0" marL="914400" rtl="0" algn="l">
              <a:spcBef>
                <a:spcPts val="0"/>
              </a:spcBef>
              <a:spcAft>
                <a:spcPts val="0"/>
              </a:spcAft>
              <a:buNone/>
            </a:pPr>
            <a:r>
              <a:t/>
            </a:r>
            <a:endParaRPr b="1"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Limitation: no specific geospatial information for each parking; only street name and borough are provided</a:t>
            </a:r>
            <a:endParaRPr b="1"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Geocoded using </a:t>
            </a:r>
            <a:r>
              <a:rPr b="1" lang="en" sz="1300">
                <a:solidFill>
                  <a:schemeClr val="dk1"/>
                </a:solidFill>
              </a:rPr>
              <a:t>Google Maps Api to map each parking ticket to an approximate location with Longitude and Latitude</a:t>
            </a:r>
            <a:endParaRPr b="1" sz="1300">
              <a:solidFill>
                <a:schemeClr val="dk1"/>
              </a:solidFill>
            </a:endParaRPr>
          </a:p>
        </p:txBody>
      </p:sp>
      <p:pic>
        <p:nvPicPr>
          <p:cNvPr id="140" name="Google Shape;140;p20"/>
          <p:cNvPicPr preferRelativeResize="0"/>
          <p:nvPr/>
        </p:nvPicPr>
        <p:blipFill>
          <a:blip r:embed="rId4">
            <a:alphaModFix/>
          </a:blip>
          <a:stretch>
            <a:fillRect/>
          </a:stretch>
        </p:blipFill>
        <p:spPr>
          <a:xfrm>
            <a:off x="1473073" y="916700"/>
            <a:ext cx="6350248" cy="231210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p:nvPr/>
        </p:nvSpPr>
        <p:spPr>
          <a:xfrm>
            <a:off x="553350" y="468700"/>
            <a:ext cx="62829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Data  </a:t>
            </a:r>
            <a:r>
              <a:rPr b="1" lang="en" sz="2100"/>
              <a:t>Data Description - Uber &amp; Lyft Data</a:t>
            </a:r>
            <a:endParaRPr b="1" sz="2100"/>
          </a:p>
        </p:txBody>
      </p:sp>
      <p:sp>
        <p:nvSpPr>
          <p:cNvPr id="146" name="Google Shape;146;p21"/>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47" name="Google Shape;147;p21"/>
          <p:cNvPicPr preferRelativeResize="0"/>
          <p:nvPr/>
        </p:nvPicPr>
        <p:blipFill>
          <a:blip r:embed="rId3">
            <a:alphaModFix/>
          </a:blip>
          <a:stretch>
            <a:fillRect/>
          </a:stretch>
        </p:blipFill>
        <p:spPr>
          <a:xfrm>
            <a:off x="584700" y="4886200"/>
            <a:ext cx="717600" cy="149850"/>
          </a:xfrm>
          <a:prstGeom prst="rect">
            <a:avLst/>
          </a:prstGeom>
          <a:noFill/>
          <a:ln>
            <a:noFill/>
          </a:ln>
        </p:spPr>
      </p:pic>
      <p:sp>
        <p:nvSpPr>
          <p:cNvPr id="148" name="Google Shape;148;p21"/>
          <p:cNvSpPr txBox="1"/>
          <p:nvPr/>
        </p:nvSpPr>
        <p:spPr>
          <a:xfrm>
            <a:off x="1368150" y="1148050"/>
            <a:ext cx="6407700" cy="38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a:t>
            </a:r>
            <a:endParaRPr b="1" sz="1600">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Original data, F</a:t>
            </a:r>
            <a:r>
              <a:rPr b="1" lang="en" sz="1300">
                <a:solidFill>
                  <a:schemeClr val="dk1"/>
                </a:solidFill>
              </a:rPr>
              <a:t>or-Hire Vehicle dataset, is from Taxi &amp; Limousine Commission website</a:t>
            </a:r>
            <a:endParaRPr b="1" sz="1300">
              <a:solidFill>
                <a:schemeClr val="dk1"/>
              </a:solidFill>
            </a:endParaRPr>
          </a:p>
          <a:p>
            <a:pPr indent="0" lvl="0" marL="457200" rtl="0" algn="l">
              <a:spcBef>
                <a:spcPts val="0"/>
              </a:spcBef>
              <a:spcAft>
                <a:spcPts val="0"/>
              </a:spcAft>
              <a:buNone/>
            </a:pPr>
            <a:r>
              <a:t/>
            </a:r>
            <a:endParaRPr b="1"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Included detailed information of each trip conducted by </a:t>
            </a:r>
            <a:r>
              <a:rPr b="1" lang="en" sz="1300">
                <a:solidFill>
                  <a:schemeClr val="dk1"/>
                </a:solidFill>
              </a:rPr>
              <a:t>Uber &amp; Lyft</a:t>
            </a:r>
            <a:endParaRPr b="1" sz="1300">
              <a:solidFill>
                <a:schemeClr val="dk1"/>
              </a:solidFill>
            </a:endParaRPr>
          </a:p>
          <a:p>
            <a:pPr indent="0" lvl="0" marL="457200" rtl="0" algn="l">
              <a:spcBef>
                <a:spcPts val="0"/>
              </a:spcBef>
              <a:spcAft>
                <a:spcPts val="0"/>
              </a:spcAft>
              <a:buNone/>
            </a:pPr>
            <a:r>
              <a:t/>
            </a:r>
            <a:endParaRPr b="1"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Only incl</a:t>
            </a:r>
            <a:r>
              <a:rPr b="1" lang="en" sz="1300">
                <a:solidFill>
                  <a:schemeClr val="dk1"/>
                </a:solidFill>
              </a:rPr>
              <a:t>uded data of trip conducted by Uber and Lyft from  2015 to 2018</a:t>
            </a:r>
            <a:endParaRPr>
              <a:solidFill>
                <a:schemeClr val="dk1"/>
              </a:solidFill>
            </a:endParaRPr>
          </a:p>
        </p:txBody>
      </p:sp>
      <p:pic>
        <p:nvPicPr>
          <p:cNvPr id="149" name="Google Shape;149;p21"/>
          <p:cNvPicPr preferRelativeResize="0"/>
          <p:nvPr/>
        </p:nvPicPr>
        <p:blipFill>
          <a:blip r:embed="rId4">
            <a:alphaModFix/>
          </a:blip>
          <a:stretch>
            <a:fillRect/>
          </a:stretch>
        </p:blipFill>
        <p:spPr>
          <a:xfrm>
            <a:off x="1610475" y="1063000"/>
            <a:ext cx="5654598" cy="20588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2"/>
          <p:cNvPicPr preferRelativeResize="0"/>
          <p:nvPr/>
        </p:nvPicPr>
        <p:blipFill rotWithShape="1">
          <a:blip r:embed="rId3">
            <a:alphaModFix/>
          </a:blip>
          <a:srcRect b="0" l="0" r="9222" t="0"/>
          <a:stretch/>
        </p:blipFill>
        <p:spPr>
          <a:xfrm>
            <a:off x="5463400" y="1194450"/>
            <a:ext cx="3452000" cy="3802751"/>
          </a:xfrm>
          <a:prstGeom prst="rect">
            <a:avLst/>
          </a:prstGeom>
          <a:noFill/>
          <a:ln>
            <a:noFill/>
          </a:ln>
        </p:spPr>
      </p:pic>
      <p:pic>
        <p:nvPicPr>
          <p:cNvPr id="155" name="Google Shape;155;p22"/>
          <p:cNvPicPr preferRelativeResize="0"/>
          <p:nvPr/>
        </p:nvPicPr>
        <p:blipFill rotWithShape="1">
          <a:blip r:embed="rId4">
            <a:alphaModFix/>
          </a:blip>
          <a:srcRect b="0" l="0" r="10386" t="0"/>
          <a:stretch/>
        </p:blipFill>
        <p:spPr>
          <a:xfrm>
            <a:off x="2619975" y="1145300"/>
            <a:ext cx="3383450" cy="3775700"/>
          </a:xfrm>
          <a:prstGeom prst="rect">
            <a:avLst/>
          </a:prstGeom>
          <a:noFill/>
          <a:ln>
            <a:noFill/>
          </a:ln>
        </p:spPr>
      </p:pic>
      <p:sp>
        <p:nvSpPr>
          <p:cNvPr id="156" name="Google Shape;156;p22"/>
          <p:cNvSpPr/>
          <p:nvPr/>
        </p:nvSpPr>
        <p:spPr>
          <a:xfrm>
            <a:off x="553350" y="468700"/>
            <a:ext cx="7021200" cy="59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2100"/>
              <a:t>Data  Data Visualization </a:t>
            </a:r>
            <a:endParaRPr b="1" sz="2100"/>
          </a:p>
        </p:txBody>
      </p:sp>
      <p:sp>
        <p:nvSpPr>
          <p:cNvPr id="157" name="Google Shape;157;p22"/>
          <p:cNvSpPr/>
          <p:nvPr/>
        </p:nvSpPr>
        <p:spPr>
          <a:xfrm>
            <a:off x="584700" y="557300"/>
            <a:ext cx="612000" cy="283200"/>
          </a:xfrm>
          <a:prstGeom prst="rect">
            <a:avLst/>
          </a:prstGeom>
          <a:solidFill>
            <a:srgbClr val="01052F"/>
          </a:solidFill>
          <a:ln cap="flat" cmpd="sng" w="9525">
            <a:solidFill>
              <a:srgbClr val="0105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58" name="Google Shape;158;p22"/>
          <p:cNvPicPr preferRelativeResize="0"/>
          <p:nvPr/>
        </p:nvPicPr>
        <p:blipFill rotWithShape="1">
          <a:blip r:embed="rId5">
            <a:alphaModFix/>
          </a:blip>
          <a:srcRect b="0" l="8500" r="10382" t="7201"/>
          <a:stretch/>
        </p:blipFill>
        <p:spPr>
          <a:xfrm>
            <a:off x="51650" y="1493400"/>
            <a:ext cx="3062575" cy="3503799"/>
          </a:xfrm>
          <a:prstGeom prst="rect">
            <a:avLst/>
          </a:prstGeom>
          <a:noFill/>
          <a:ln>
            <a:noFill/>
          </a:ln>
        </p:spPr>
      </p:pic>
      <p:sp>
        <p:nvSpPr>
          <p:cNvPr id="159" name="Google Shape;159;p22"/>
          <p:cNvSpPr txBox="1"/>
          <p:nvPr/>
        </p:nvSpPr>
        <p:spPr>
          <a:xfrm>
            <a:off x="2039350" y="968075"/>
            <a:ext cx="58965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Time series choropleth of </a:t>
            </a:r>
            <a:r>
              <a:rPr b="1" lang="en"/>
              <a:t>Uber &amp; Lyft trips - 2015 to 2018 </a:t>
            </a:r>
            <a:endParaRPr b="1"/>
          </a:p>
        </p:txBody>
      </p:sp>
      <p:sp>
        <p:nvSpPr>
          <p:cNvPr id="160" name="Google Shape;160;p22"/>
          <p:cNvSpPr txBox="1"/>
          <p:nvPr/>
        </p:nvSpPr>
        <p:spPr>
          <a:xfrm>
            <a:off x="1024575" y="4585875"/>
            <a:ext cx="8787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Yearly</a:t>
            </a:r>
            <a:endParaRPr b="1"/>
          </a:p>
        </p:txBody>
      </p:sp>
      <p:sp>
        <p:nvSpPr>
          <p:cNvPr id="161" name="Google Shape;161;p22"/>
          <p:cNvSpPr txBox="1"/>
          <p:nvPr/>
        </p:nvSpPr>
        <p:spPr>
          <a:xfrm>
            <a:off x="6992425" y="4637800"/>
            <a:ext cx="8787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Daily</a:t>
            </a:r>
            <a:endParaRPr b="1"/>
          </a:p>
        </p:txBody>
      </p:sp>
      <p:sp>
        <p:nvSpPr>
          <p:cNvPr id="162" name="Google Shape;162;p22"/>
          <p:cNvSpPr txBox="1"/>
          <p:nvPr/>
        </p:nvSpPr>
        <p:spPr>
          <a:xfrm>
            <a:off x="3970400" y="4637800"/>
            <a:ext cx="10086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Monthly</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